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6"/>
  </p:notesMasterIdLst>
  <p:handoutMasterIdLst>
    <p:handoutMasterId r:id="rId27"/>
  </p:handoutMasterIdLst>
  <p:sldIdLst>
    <p:sldId id="256" r:id="rId2"/>
    <p:sldId id="349" r:id="rId3"/>
    <p:sldId id="352" r:id="rId4"/>
    <p:sldId id="350" r:id="rId5"/>
    <p:sldId id="326" r:id="rId6"/>
    <p:sldId id="321" r:id="rId7"/>
    <p:sldId id="355" r:id="rId8"/>
    <p:sldId id="328" r:id="rId9"/>
    <p:sldId id="348" r:id="rId10"/>
    <p:sldId id="333" r:id="rId11"/>
    <p:sldId id="327" r:id="rId12"/>
    <p:sldId id="331" r:id="rId13"/>
    <p:sldId id="345" r:id="rId14"/>
    <p:sldId id="323" r:id="rId15"/>
    <p:sldId id="332" r:id="rId16"/>
    <p:sldId id="334" r:id="rId17"/>
    <p:sldId id="351" r:id="rId18"/>
    <p:sldId id="335" r:id="rId19"/>
    <p:sldId id="316" r:id="rId20"/>
    <p:sldId id="317" r:id="rId21"/>
    <p:sldId id="338" r:id="rId22"/>
    <p:sldId id="318" r:id="rId23"/>
    <p:sldId id="342" r:id="rId24"/>
    <p:sldId id="343"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ustin Dean" initials="JD" lastIdx="4" clrIdx="0">
    <p:extLst>
      <p:ext uri="{19B8F6BF-5375-455C-9EA6-DF929625EA0E}">
        <p15:presenceInfo xmlns:p15="http://schemas.microsoft.com/office/powerpoint/2012/main" userId="S::jdean@theadditiveagency.com::48d7c856-aa91-4f9a-9c9d-c7de74b978a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07780"/>
    <a:srgbClr val="D74100"/>
    <a:srgbClr val="000000"/>
    <a:srgbClr val="404040"/>
    <a:srgbClr val="6D777E"/>
    <a:srgbClr val="F76900"/>
    <a:srgbClr val="F7680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10A1B5D5-9B99-4C35-A422-299274C87663}">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940"/>
    <p:restoredTop sz="87447" autoAdjust="0"/>
  </p:normalViewPr>
  <p:slideViewPr>
    <p:cSldViewPr snapToObjects="1">
      <p:cViewPr varScale="1">
        <p:scale>
          <a:sx n="55" d="100"/>
          <a:sy n="55" d="100"/>
        </p:scale>
        <p:origin x="1212" y="44"/>
      </p:cViewPr>
      <p:guideLst/>
    </p:cSldViewPr>
  </p:slideViewPr>
  <p:outlineViewPr>
    <p:cViewPr>
      <p:scale>
        <a:sx n="33" d="100"/>
        <a:sy n="33" d="100"/>
      </p:scale>
      <p:origin x="0" y="-1272"/>
    </p:cViewPr>
  </p:outlineViewPr>
  <p:notesTextViewPr>
    <p:cViewPr>
      <p:scale>
        <a:sx n="1" d="1"/>
        <a:sy n="1" d="1"/>
      </p:scale>
      <p:origin x="0" y="0"/>
    </p:cViewPr>
  </p:notesTextViewPr>
  <p:sorterViewPr>
    <p:cViewPr>
      <p:scale>
        <a:sx n="152" d="100"/>
        <a:sy n="152" d="100"/>
      </p:scale>
      <p:origin x="0" y="0"/>
    </p:cViewPr>
  </p:sorterViewPr>
  <p:notesViewPr>
    <p:cSldViewPr snapToObjects="1">
      <p:cViewPr varScale="1">
        <p:scale>
          <a:sx n="114" d="100"/>
          <a:sy n="114" d="100"/>
        </p:scale>
        <p:origin x="3544" y="17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handoutMaster" Target="handoutMasters/handoutMaster1.xml"/><Relationship Id="rId3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C01379A-EF37-704C-8538-D0F73F424FA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4" name="Footer Placeholder 3">
            <a:extLst>
              <a:ext uri="{FF2B5EF4-FFF2-40B4-BE49-F238E27FC236}">
                <a16:creationId xmlns:a16="http://schemas.microsoft.com/office/drawing/2014/main" id="{2C2CBE97-3D0C-5045-9FE9-7F95CA6BE3F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8BCE2166-158B-7043-BC3D-862E3961CD8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C20385E-9AEC-AE4B-9F29-034FFD6546A1}" type="slidenum">
              <a:rPr lang="en-US" smtClean="0"/>
              <a:t>‹#›</a:t>
            </a:fld>
            <a:endParaRPr lang="en-US"/>
          </a:p>
        </p:txBody>
      </p:sp>
      <p:sp>
        <p:nvSpPr>
          <p:cNvPr id="6" name="Date Placeholder 5">
            <a:extLst>
              <a:ext uri="{FF2B5EF4-FFF2-40B4-BE49-F238E27FC236}">
                <a16:creationId xmlns:a16="http://schemas.microsoft.com/office/drawing/2014/main" id="{37B6664E-7B47-9F48-A0F4-96D7B082EC9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2EE0C87-C4B2-804D-A271-30F16C3C06F1}" type="datetimeFigureOut">
              <a:rPr lang="en-US" smtClean="0"/>
              <a:t>6/18/2024</a:t>
            </a:fld>
            <a:endParaRPr lang="en-US"/>
          </a:p>
        </p:txBody>
      </p:sp>
    </p:spTree>
    <p:extLst>
      <p:ext uri="{BB962C8B-B14F-4D97-AF65-F5344CB8AC3E}">
        <p14:creationId xmlns:p14="http://schemas.microsoft.com/office/powerpoint/2010/main" val="302425477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9D088AB-38D9-574D-9FE4-C1ABD659377A}" type="datetimeFigureOut">
              <a:rPr lang="en-US" smtClean="0"/>
              <a:t>6/18/2024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AC9CC7F-D7FD-7142-9894-9CD0A54CFBFA}" type="slidenum">
              <a:rPr lang="en-US" smtClean="0"/>
              <a:t>‹#›</a:t>
            </a:fld>
            <a:endParaRPr lang="en-US"/>
          </a:p>
        </p:txBody>
      </p:sp>
    </p:spTree>
    <p:extLst>
      <p:ext uri="{BB962C8B-B14F-4D97-AF65-F5344CB8AC3E}">
        <p14:creationId xmlns:p14="http://schemas.microsoft.com/office/powerpoint/2010/main" val="42921724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AC9CC7F-D7FD-7142-9894-9CD0A54CFBFA}" type="slidenum">
              <a:rPr lang="en-US" smtClean="0"/>
              <a:t>1</a:t>
            </a:fld>
            <a:endParaRPr lang="en-US"/>
          </a:p>
        </p:txBody>
      </p:sp>
    </p:spTree>
    <p:extLst>
      <p:ext uri="{BB962C8B-B14F-4D97-AF65-F5344CB8AC3E}">
        <p14:creationId xmlns:p14="http://schemas.microsoft.com/office/powerpoint/2010/main" val="4356701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AC9CC7F-D7FD-7142-9894-9CD0A54CFBFA}" type="slidenum">
              <a:rPr lang="en-US" smtClean="0"/>
              <a:t>13</a:t>
            </a:fld>
            <a:endParaRPr lang="en-US"/>
          </a:p>
        </p:txBody>
      </p:sp>
    </p:spTree>
    <p:extLst>
      <p:ext uri="{BB962C8B-B14F-4D97-AF65-F5344CB8AC3E}">
        <p14:creationId xmlns:p14="http://schemas.microsoft.com/office/powerpoint/2010/main" val="5965345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AC9CC7F-D7FD-7142-9894-9CD0A54CFBFA}" type="slidenum">
              <a:rPr lang="en-US" smtClean="0"/>
              <a:t>14</a:t>
            </a:fld>
            <a:endParaRPr lang="en-US"/>
          </a:p>
        </p:txBody>
      </p:sp>
    </p:spTree>
    <p:extLst>
      <p:ext uri="{BB962C8B-B14F-4D97-AF65-F5344CB8AC3E}">
        <p14:creationId xmlns:p14="http://schemas.microsoft.com/office/powerpoint/2010/main" val="14940118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AC9CC7F-D7FD-7142-9894-9CD0A54CFBFA}" type="slidenum">
              <a:rPr lang="en-US" smtClean="0"/>
              <a:t>15</a:t>
            </a:fld>
            <a:endParaRPr lang="en-US"/>
          </a:p>
        </p:txBody>
      </p:sp>
    </p:spTree>
    <p:extLst>
      <p:ext uri="{BB962C8B-B14F-4D97-AF65-F5344CB8AC3E}">
        <p14:creationId xmlns:p14="http://schemas.microsoft.com/office/powerpoint/2010/main" val="12895460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844581-CF37-BCF7-0F1E-7971B03BA79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EE34E55-DA3A-837B-2F3C-E07964FD815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98998B4-35E4-AE27-8B60-D49B4AA15354}"/>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effectLst/>
                <a:highlight>
                  <a:srgbClr val="FFFFFF"/>
                </a:highlight>
                <a:latin typeface="Arial" panose="020B0604020202020204" pitchFamily="34" charset="0"/>
              </a:rPr>
              <a:t>Muscular fatigue develops more rapidly using FES than volitional contraction due to a r</a:t>
            </a:r>
            <a:r>
              <a:rPr lang="en-US" b="0" i="0" dirty="0">
                <a:solidFill>
                  <a:srgbClr val="495365"/>
                </a:solidFill>
                <a:effectLst/>
                <a:highlight>
                  <a:srgbClr val="FFFFFF"/>
                </a:highlight>
                <a:latin typeface="Arial" panose="020B0604020202020204" pitchFamily="34" charset="0"/>
              </a:rPr>
              <a:t>everse recruitment order of motor units (i.e., opposite to the size principle) or recruitment of motor units using a nonselective, synchronous and spatially fixed patterns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495365"/>
              </a:solidFill>
              <a:effectLst/>
              <a:highlight>
                <a:srgbClr val="FFFFFF"/>
              </a:highligh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495365"/>
              </a:solidFill>
              <a:effectLst/>
              <a:highlight>
                <a:srgbClr val="FFFFFF"/>
              </a:highlight>
              <a:latin typeface="Arial" panose="020B0604020202020204" pitchFamily="34" charset="0"/>
            </a:endParaRPr>
          </a:p>
          <a:p>
            <a:pPr marL="0" indent="0">
              <a:buNone/>
            </a:pPr>
            <a:endParaRPr lang="en-US" dirty="0"/>
          </a:p>
          <a:p>
            <a:r>
              <a:rPr lang="en-US" dirty="0">
                <a:latin typeface="+mn-lt"/>
              </a:rPr>
              <a:t>Functional electrical stimulation (FES) applies a </a:t>
            </a:r>
            <a:r>
              <a:rPr lang="en-US" b="0" i="0" dirty="0">
                <a:effectLst/>
                <a:highlight>
                  <a:srgbClr val="FFFFFF"/>
                </a:highlight>
                <a:latin typeface="+mn-lt"/>
              </a:rPr>
              <a:t>voltage potential to lower-limb muscles to induce controlled muscle contractions and facilitate pedaling a cycle</a:t>
            </a:r>
            <a:endParaRPr lang="en-US" dirty="0">
              <a:latin typeface="+mn-lt"/>
            </a:endParaRPr>
          </a:p>
          <a:p>
            <a:r>
              <a:rPr lang="en-US" dirty="0">
                <a:latin typeface="+mn-lt"/>
              </a:rPr>
              <a:t>FES facilitates lower-limb movement and improves muscle mass, </a:t>
            </a:r>
            <a:r>
              <a:rPr lang="en-US" dirty="0"/>
              <a:t>muscle strength, bone mineral density, and blood flow</a:t>
            </a:r>
          </a:p>
          <a:p>
            <a:r>
              <a:rPr lang="en-US" dirty="0"/>
              <a:t>FES-cycling has restrictions</a:t>
            </a:r>
          </a:p>
          <a:p>
            <a:pPr lvl="1"/>
            <a:r>
              <a:rPr lang="en-US" dirty="0"/>
              <a:t>Muscular fatigue develops more rapidly using FES</a:t>
            </a:r>
          </a:p>
          <a:p>
            <a:pPr lvl="1"/>
            <a:r>
              <a:rPr lang="en-US" dirty="0"/>
              <a:t>Spasticity from SCI individuals limit duration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495365"/>
              </a:solidFill>
              <a:effectLst/>
              <a:highlight>
                <a:srgbClr val="FFFFFF"/>
              </a:highligh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effectLst/>
              <a:highlight>
                <a:srgbClr val="FFFFFF"/>
              </a:highligh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effectLst/>
                <a:highlight>
                  <a:srgbClr val="FFFFFF"/>
                </a:highlight>
                <a:latin typeface="Arial" panose="020B0604020202020204" pitchFamily="34" charset="0"/>
              </a:rPr>
              <a:t>And so, An outstanding challenge for the implementation of FES-powered devices is the need to achieve long-duration rehabilitation sessions to maximize physiological and cardiovascular benefits. </a:t>
            </a:r>
          </a:p>
          <a:p>
            <a:endParaRPr lang="en-US" dirty="0"/>
          </a:p>
        </p:txBody>
      </p:sp>
      <p:sp>
        <p:nvSpPr>
          <p:cNvPr id="4" name="Slide Number Placeholder 3">
            <a:extLst>
              <a:ext uri="{FF2B5EF4-FFF2-40B4-BE49-F238E27FC236}">
                <a16:creationId xmlns:a16="http://schemas.microsoft.com/office/drawing/2014/main" id="{32242F94-93F7-14F6-7992-3D749DB02876}"/>
              </a:ext>
            </a:extLst>
          </p:cNvPr>
          <p:cNvSpPr>
            <a:spLocks noGrp="1"/>
          </p:cNvSpPr>
          <p:nvPr>
            <p:ph type="sldNum" sz="quarter" idx="5"/>
          </p:nvPr>
        </p:nvSpPr>
        <p:spPr/>
        <p:txBody>
          <a:bodyPr/>
          <a:lstStyle/>
          <a:p>
            <a:fld id="{9AC9CC7F-D7FD-7142-9894-9CD0A54CFBFA}" type="slidenum">
              <a:rPr lang="en-US" smtClean="0"/>
              <a:t>16</a:t>
            </a:fld>
            <a:endParaRPr lang="en-US"/>
          </a:p>
        </p:txBody>
      </p:sp>
    </p:spTree>
    <p:extLst>
      <p:ext uri="{BB962C8B-B14F-4D97-AF65-F5344CB8AC3E}">
        <p14:creationId xmlns:p14="http://schemas.microsoft.com/office/powerpoint/2010/main" val="32568069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dirty="0">
              <a:effectLst/>
              <a:highlight>
                <a:srgbClr val="FFFFFF"/>
              </a:highlight>
              <a:latin typeface="Arial" panose="020B0604020202020204" pitchFamily="34" charset="0"/>
            </a:endParaRPr>
          </a:p>
        </p:txBody>
      </p:sp>
      <p:sp>
        <p:nvSpPr>
          <p:cNvPr id="4" name="Slide Number Placeholder 3"/>
          <p:cNvSpPr>
            <a:spLocks noGrp="1"/>
          </p:cNvSpPr>
          <p:nvPr>
            <p:ph type="sldNum" sz="quarter" idx="5"/>
          </p:nvPr>
        </p:nvSpPr>
        <p:spPr/>
        <p:txBody>
          <a:bodyPr/>
          <a:lstStyle/>
          <a:p>
            <a:fld id="{9AC9CC7F-D7FD-7142-9894-9CD0A54CFBFA}" type="slidenum">
              <a:rPr lang="en-US" smtClean="0"/>
              <a:t>17</a:t>
            </a:fld>
            <a:endParaRPr lang="en-US"/>
          </a:p>
        </p:txBody>
      </p:sp>
    </p:spTree>
    <p:extLst>
      <p:ext uri="{BB962C8B-B14F-4D97-AF65-F5344CB8AC3E}">
        <p14:creationId xmlns:p14="http://schemas.microsoft.com/office/powerpoint/2010/main" val="2978034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5BCEA7-FA03-2E0E-6F37-B5FFB35FA05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4750041-FDC1-5740-42A7-C592B758BDF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C08AF0A-A48F-2F0F-4F18-99A541BDF851}"/>
              </a:ext>
            </a:extLst>
          </p:cNvPr>
          <p:cNvSpPr>
            <a:spLocks noGrp="1"/>
          </p:cNvSpPr>
          <p:nvPr>
            <p:ph type="body" idx="1"/>
          </p:nvPr>
        </p:nvSpPr>
        <p:spPr/>
        <p:txBody>
          <a:bodyPr/>
          <a:lstStyle/>
          <a:p>
            <a:r>
              <a:rPr lang="en-US" dirty="0"/>
              <a:t>Four 3” x 5” bipolar surface FES Electrodes placed over the distal-medial and proximal-lateral portions of the quadriceps muscle group</a:t>
            </a:r>
          </a:p>
        </p:txBody>
      </p:sp>
      <p:sp>
        <p:nvSpPr>
          <p:cNvPr id="4" name="Slide Number Placeholder 3">
            <a:extLst>
              <a:ext uri="{FF2B5EF4-FFF2-40B4-BE49-F238E27FC236}">
                <a16:creationId xmlns:a16="http://schemas.microsoft.com/office/drawing/2014/main" id="{66F9E994-DC4E-B629-A8E7-73D356C73A2A}"/>
              </a:ext>
            </a:extLst>
          </p:cNvPr>
          <p:cNvSpPr>
            <a:spLocks noGrp="1"/>
          </p:cNvSpPr>
          <p:nvPr>
            <p:ph type="sldNum" sz="quarter" idx="5"/>
          </p:nvPr>
        </p:nvSpPr>
        <p:spPr/>
        <p:txBody>
          <a:bodyPr/>
          <a:lstStyle/>
          <a:p>
            <a:fld id="{9AC9CC7F-D7FD-7142-9894-9CD0A54CFBFA}" type="slidenum">
              <a:rPr lang="en-US" smtClean="0"/>
              <a:t>18</a:t>
            </a:fld>
            <a:endParaRPr lang="en-US"/>
          </a:p>
        </p:txBody>
      </p:sp>
    </p:spTree>
    <p:extLst>
      <p:ext uri="{BB962C8B-B14F-4D97-AF65-F5344CB8AC3E}">
        <p14:creationId xmlns:p14="http://schemas.microsoft.com/office/powerpoint/2010/main" val="5736095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COUNTERBALANCED THE ORDER OF STIMULI INTRODUCED</a:t>
                </a:r>
              </a:p>
              <a:p>
                <a:pPr lvl="1"/>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𝜏</m:t>
                          </m:r>
                        </m:e>
                        <m:sub>
                          <m:r>
                            <a:rPr lang="en-US" b="0" i="1" smtClean="0">
                              <a:latin typeface="Cambria Math" panose="02040503050406030204" pitchFamily="18" charset="0"/>
                            </a:rPr>
                            <m:t>𝑎𝑐𝑡𝑖𝑣𝑒</m:t>
                          </m:r>
                        </m:sub>
                      </m:sSub>
                      <m:r>
                        <a:rPr lang="en-US" b="0" i="1" smtClean="0">
                          <a:latin typeface="Cambria Math" panose="02040503050406030204" pitchFamily="18" charset="0"/>
                        </a:rPr>
                        <m:t>=</m:t>
                      </m:r>
                      <m:r>
                        <a:rPr lang="en-US" b="0" i="1" smtClean="0">
                          <a:latin typeface="Cambria Math" panose="02040503050406030204" pitchFamily="18" charset="0"/>
                        </a:rPr>
                        <m:t>𝜏</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𝜏</m:t>
                          </m:r>
                        </m:e>
                        <m:sub>
                          <m:r>
                            <a:rPr lang="en-US" b="0" i="1" smtClean="0">
                              <a:latin typeface="Cambria Math" panose="02040503050406030204" pitchFamily="18" charset="0"/>
                            </a:rPr>
                            <m:t>𝑝𝑎𝑠𝑠𝑖𝑣𝑒</m:t>
                          </m:r>
                        </m:sub>
                      </m:sSub>
                    </m:oMath>
                  </m:oMathPara>
                </a14:m>
                <a:endParaRPr lang="en-US" dirty="0"/>
              </a:p>
              <a:p>
                <a:endParaRPr lang="en-US" dirty="0"/>
              </a:p>
            </p:txBody>
          </p:sp>
        </mc:Choice>
        <mc:Fallback xmlns="">
          <p:sp>
            <p:nvSpPr>
              <p:cNvPr id="3" name="Notes Placeholder 2"/>
              <p:cNvSpPr>
                <a:spLocks noGrp="1"/>
              </p:cNvSpPr>
              <p:nvPr>
                <p:ph type="body" idx="1"/>
              </p:nvPr>
            </p:nvSpPr>
            <p:spPr/>
            <p:txBody>
              <a:bodyPr/>
              <a:lstStyle/>
              <a:p>
                <a:r>
                  <a:rPr lang="en-US" dirty="0"/>
                  <a:t>Pretrial test to measure the participant's passive torque</a:t>
                </a:r>
              </a:p>
              <a:p>
                <a:pPr lvl="1"/>
                <a:r>
                  <a:rPr lang="en-US" b="0" i="0">
                    <a:latin typeface="Cambria Math" panose="02040503050406030204" pitchFamily="18" charset="0"/>
                  </a:rPr>
                  <a:t>𝜏_𝑎𝑐𝑡𝑖𝑣𝑒=𝜏−𝜏_𝑝𝑎𝑠𝑠𝑖𝑣𝑒</a:t>
                </a:r>
                <a:endParaRPr lang="en-US" dirty="0"/>
              </a:p>
              <a:p>
                <a:endParaRPr lang="en-US" dirty="0"/>
              </a:p>
            </p:txBody>
          </p:sp>
        </mc:Fallback>
      </mc:AlternateContent>
      <p:sp>
        <p:nvSpPr>
          <p:cNvPr id="4" name="Slide Number Placeholder 3"/>
          <p:cNvSpPr>
            <a:spLocks noGrp="1"/>
          </p:cNvSpPr>
          <p:nvPr>
            <p:ph type="sldNum" sz="quarter" idx="5"/>
          </p:nvPr>
        </p:nvSpPr>
        <p:spPr/>
        <p:txBody>
          <a:bodyPr/>
          <a:lstStyle/>
          <a:p>
            <a:fld id="{9AC9CC7F-D7FD-7142-9894-9CD0A54CFBFA}" type="slidenum">
              <a:rPr lang="en-US" smtClean="0"/>
              <a:t>19</a:t>
            </a:fld>
            <a:endParaRPr lang="en-US"/>
          </a:p>
        </p:txBody>
      </p:sp>
    </p:spTree>
    <p:extLst>
      <p:ext uri="{BB962C8B-B14F-4D97-AF65-F5344CB8AC3E}">
        <p14:creationId xmlns:p14="http://schemas.microsoft.com/office/powerpoint/2010/main" val="16458769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AC9CC7F-D7FD-7142-9894-9CD0A54CFBFA}" type="slidenum">
              <a:rPr lang="en-US" smtClean="0"/>
              <a:t>20</a:t>
            </a:fld>
            <a:endParaRPr lang="en-US"/>
          </a:p>
        </p:txBody>
      </p:sp>
    </p:spTree>
    <p:extLst>
      <p:ext uri="{BB962C8B-B14F-4D97-AF65-F5344CB8AC3E}">
        <p14:creationId xmlns:p14="http://schemas.microsoft.com/office/powerpoint/2010/main" val="21720079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AC9CC7F-D7FD-7142-9894-9CD0A54CFBFA}" type="slidenum">
              <a:rPr lang="en-US" smtClean="0"/>
              <a:t>22</a:t>
            </a:fld>
            <a:endParaRPr lang="en-US"/>
          </a:p>
        </p:txBody>
      </p:sp>
    </p:spTree>
    <p:extLst>
      <p:ext uri="{BB962C8B-B14F-4D97-AF65-F5344CB8AC3E}">
        <p14:creationId xmlns:p14="http://schemas.microsoft.com/office/powerpoint/2010/main" val="125221222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AC9CC7F-D7FD-7142-9894-9CD0A54CFBFA}" type="slidenum">
              <a:rPr lang="en-US" smtClean="0"/>
              <a:t>23</a:t>
            </a:fld>
            <a:endParaRPr lang="en-US"/>
          </a:p>
        </p:txBody>
      </p:sp>
    </p:spTree>
    <p:extLst>
      <p:ext uri="{BB962C8B-B14F-4D97-AF65-F5344CB8AC3E}">
        <p14:creationId xmlns:p14="http://schemas.microsoft.com/office/powerpoint/2010/main" val="29054458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dirty="0">
                <a:solidFill>
                  <a:schemeClr val="accent1"/>
                </a:solidFill>
              </a:rPr>
              <a:t>Individuals with neurological disorders (NDs) experience </a:t>
            </a:r>
            <a:r>
              <a:rPr lang="en-US" b="0" i="0" dirty="0">
                <a:solidFill>
                  <a:schemeClr val="accent1"/>
                </a:solidFill>
                <a:effectLst/>
                <a:highlight>
                  <a:srgbClr val="FFFFFF"/>
                </a:highlight>
              </a:rPr>
              <a:t>partial or total loss of motor and sensory function</a:t>
            </a:r>
          </a:p>
          <a:p>
            <a:pPr marL="285750" indent="-285750">
              <a:buFont typeface="Arial" panose="020B0604020202020204" pitchFamily="34" charset="0"/>
              <a:buChar char="•"/>
            </a:pPr>
            <a:r>
              <a:rPr lang="en-US" dirty="0">
                <a:solidFill>
                  <a:schemeClr val="accent1"/>
                </a:solidFill>
                <a:highlight>
                  <a:srgbClr val="FFFFFF"/>
                </a:highlight>
              </a:rPr>
              <a:t>S</a:t>
            </a:r>
            <a:r>
              <a:rPr lang="en-US" b="0" i="0" dirty="0">
                <a:solidFill>
                  <a:schemeClr val="accent1"/>
                </a:solidFill>
                <a:effectLst/>
                <a:highlight>
                  <a:srgbClr val="FFFFFF"/>
                </a:highlight>
              </a:rPr>
              <a:t>ignificantly impacts an individual’s independence</a:t>
            </a:r>
            <a:br>
              <a:rPr lang="en-US" dirty="0">
                <a:solidFill>
                  <a:schemeClr val="accent1"/>
                </a:solidFill>
              </a:rPr>
            </a:br>
            <a:r>
              <a:rPr lang="en-US" b="0" i="0" dirty="0">
                <a:solidFill>
                  <a:schemeClr val="accent1"/>
                </a:solidFill>
                <a:effectLst/>
                <a:highlight>
                  <a:srgbClr val="FFFFFF"/>
                </a:highlight>
              </a:rPr>
              <a:t>and quality of life</a:t>
            </a:r>
            <a:r>
              <a:rPr lang="en-US" dirty="0">
                <a:solidFill>
                  <a:schemeClr val="accent1"/>
                </a:solidFill>
              </a:rPr>
              <a:t> </a:t>
            </a:r>
          </a:p>
          <a:p>
            <a:pPr marL="285750" indent="-285750">
              <a:buFont typeface="Arial" panose="020B0604020202020204" pitchFamily="34" charset="0"/>
              <a:buChar char="•"/>
            </a:pPr>
            <a:r>
              <a:rPr lang="en-US" dirty="0">
                <a:solidFill>
                  <a:schemeClr val="accent1"/>
                </a:solidFill>
              </a:rPr>
              <a:t>Around 800,000 people in the U.S. have a stroke each year</a:t>
            </a:r>
          </a:p>
          <a:p>
            <a:pPr marL="285750" indent="-285750">
              <a:buFont typeface="Arial" panose="020B0604020202020204" pitchFamily="34" charset="0"/>
              <a:buChar char="•"/>
            </a:pPr>
            <a:r>
              <a:rPr lang="en-US" dirty="0">
                <a:solidFill>
                  <a:schemeClr val="accent1"/>
                </a:solidFill>
              </a:rPr>
              <a:t>Rehabilitation strategies can enhance effectiveness of recovery and training</a:t>
            </a:r>
          </a:p>
          <a:p>
            <a:endParaRPr lang="en-US" b="0" i="0" dirty="0">
              <a:effectLst/>
              <a:highlight>
                <a:srgbClr val="FFFFFF"/>
              </a:highlight>
              <a:latin typeface="Arial" panose="020B0604020202020204" pitchFamily="34" charset="0"/>
            </a:endParaRPr>
          </a:p>
        </p:txBody>
      </p:sp>
      <p:sp>
        <p:nvSpPr>
          <p:cNvPr id="4" name="Slide Number Placeholder 3"/>
          <p:cNvSpPr>
            <a:spLocks noGrp="1"/>
          </p:cNvSpPr>
          <p:nvPr>
            <p:ph type="sldNum" sz="quarter" idx="5"/>
          </p:nvPr>
        </p:nvSpPr>
        <p:spPr/>
        <p:txBody>
          <a:bodyPr/>
          <a:lstStyle/>
          <a:p>
            <a:fld id="{9AC9CC7F-D7FD-7142-9894-9CD0A54CFBFA}" type="slidenum">
              <a:rPr lang="en-US" smtClean="0"/>
              <a:t>2</a:t>
            </a:fld>
            <a:endParaRPr lang="en-US"/>
          </a:p>
        </p:txBody>
      </p:sp>
    </p:spTree>
    <p:extLst>
      <p:ext uri="{BB962C8B-B14F-4D97-AF65-F5344CB8AC3E}">
        <p14:creationId xmlns:p14="http://schemas.microsoft.com/office/powerpoint/2010/main" val="251567472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AC9CC7F-D7FD-7142-9894-9CD0A54CFBFA}" type="slidenum">
              <a:rPr lang="en-US" smtClean="0"/>
              <a:t>24</a:t>
            </a:fld>
            <a:endParaRPr lang="en-US"/>
          </a:p>
        </p:txBody>
      </p:sp>
    </p:spTree>
    <p:extLst>
      <p:ext uri="{BB962C8B-B14F-4D97-AF65-F5344CB8AC3E}">
        <p14:creationId xmlns:p14="http://schemas.microsoft.com/office/powerpoint/2010/main" val="11561309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effectLst/>
                <a:highlight>
                  <a:srgbClr val="FFFFFF"/>
                </a:highlight>
                <a:latin typeface="Arial" panose="020B0604020202020204" pitchFamily="34" charset="0"/>
              </a:rPr>
              <a:t>EMG is a data sensing tool that measures the voltage difference of the recruitment of a motor unit action potential (</a:t>
            </a:r>
            <a:r>
              <a:rPr lang="en-US" b="0" i="0" dirty="0" err="1">
                <a:effectLst/>
                <a:highlight>
                  <a:srgbClr val="FFFFFF"/>
                </a:highlight>
                <a:latin typeface="Arial" panose="020B0604020202020204" pitchFamily="34" charset="0"/>
              </a:rPr>
              <a:t>m.u.a.p</a:t>
            </a:r>
            <a:r>
              <a:rPr lang="en-US" b="0" i="0" dirty="0">
                <a:effectLst/>
                <a:highlight>
                  <a:srgbClr val="FFFFFF"/>
                </a:highlight>
                <a:latin typeface="Arial" panose="020B0604020202020204" pitchFamily="34" charset="0"/>
              </a:rPr>
              <a:t>) between two electrodes</a:t>
            </a:r>
            <a:endParaRPr lang="en-US" dirty="0"/>
          </a:p>
        </p:txBody>
      </p:sp>
      <p:sp>
        <p:nvSpPr>
          <p:cNvPr id="4" name="Slide Number Placeholder 3"/>
          <p:cNvSpPr>
            <a:spLocks noGrp="1"/>
          </p:cNvSpPr>
          <p:nvPr>
            <p:ph type="sldNum" sz="quarter" idx="5"/>
          </p:nvPr>
        </p:nvSpPr>
        <p:spPr/>
        <p:txBody>
          <a:bodyPr/>
          <a:lstStyle/>
          <a:p>
            <a:fld id="{9AC9CC7F-D7FD-7142-9894-9CD0A54CFBFA}" type="slidenum">
              <a:rPr lang="en-US" smtClean="0"/>
              <a:t>3</a:t>
            </a:fld>
            <a:endParaRPr lang="en-US"/>
          </a:p>
        </p:txBody>
      </p:sp>
    </p:spTree>
    <p:extLst>
      <p:ext uri="{BB962C8B-B14F-4D97-AF65-F5344CB8AC3E}">
        <p14:creationId xmlns:p14="http://schemas.microsoft.com/office/powerpoint/2010/main" val="36828169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r>
              <a:rPr lang="en-US" dirty="0">
                <a:solidFill>
                  <a:srgbClr val="495365"/>
                </a:solidFill>
                <a:highlight>
                  <a:srgbClr val="FFFFFF"/>
                </a:highlight>
                <a:latin typeface="Arial" panose="020B0604020202020204" pitchFamily="34" charset="0"/>
              </a:rPr>
              <a:t>With stroke, </a:t>
            </a:r>
            <a:r>
              <a:rPr lang="en-US" b="0" i="0" dirty="0">
                <a:solidFill>
                  <a:srgbClr val="495365"/>
                </a:solidFill>
                <a:effectLst/>
                <a:highlight>
                  <a:srgbClr val="FFFFFF"/>
                </a:highlight>
                <a:latin typeface="Arial" panose="020B0604020202020204" pitchFamily="34" charset="0"/>
              </a:rPr>
              <a:t>the soleus muscle is not loaded correctly, which diminishes paretic plantar flexor activity and limits gait</a:t>
            </a:r>
            <a:r>
              <a:rPr lang="en-US" b="0" i="0" dirty="0">
                <a:solidFill>
                  <a:srgbClr val="495365"/>
                </a:solidFill>
                <a:effectLst/>
                <a:highlight>
                  <a:srgbClr val="FFFFFF"/>
                </a:highlight>
                <a:latin typeface="Lato" panose="020F0502020204030203" pitchFamily="34" charset="0"/>
              </a:rPr>
              <a:t> </a:t>
            </a:r>
            <a:r>
              <a:rPr lang="en-US" b="0" i="0" dirty="0">
                <a:solidFill>
                  <a:srgbClr val="495365"/>
                </a:solidFill>
                <a:effectLst/>
                <a:highlight>
                  <a:srgbClr val="FFFFFF"/>
                </a:highlight>
                <a:latin typeface="Arial" panose="020B0604020202020204" pitchFamily="34" charset="0"/>
              </a:rPr>
              <a:t>speed. Targeting the soleus muscle during walking can facilitate training and promote lasting gait</a:t>
            </a:r>
            <a:r>
              <a:rPr lang="en-US" b="0" i="0" dirty="0">
                <a:solidFill>
                  <a:srgbClr val="495365"/>
                </a:solidFill>
                <a:effectLst/>
                <a:highlight>
                  <a:srgbClr val="FFFFFF"/>
                </a:highlight>
                <a:latin typeface="Lato" panose="020F0502020204030203" pitchFamily="34" charset="0"/>
              </a:rPr>
              <a:t> </a:t>
            </a:r>
            <a:r>
              <a:rPr lang="en-US" b="0" i="0" dirty="0">
                <a:solidFill>
                  <a:srgbClr val="495365"/>
                </a:solidFill>
                <a:effectLst/>
                <a:highlight>
                  <a:srgbClr val="FFFFFF"/>
                </a:highlight>
                <a:latin typeface="Arial" panose="020B0604020202020204" pitchFamily="34" charset="0"/>
              </a:rPr>
              <a:t>benefits [18] (e.g., natural soleus activity and increased propulsion).</a:t>
            </a:r>
            <a:endParaRPr lang="en-US" b="0" i="0" dirty="0">
              <a:solidFill>
                <a:srgbClr val="495365"/>
              </a:solidFill>
              <a:effectLst/>
              <a:highlight>
                <a:srgbClr val="FFFFFF"/>
              </a:highlight>
              <a:latin typeface="Lato" panose="020F0502020204030203" pitchFamily="34" charset="0"/>
            </a:endParaRPr>
          </a:p>
          <a:p>
            <a:endParaRPr lang="en-US" b="0" i="0" dirty="0">
              <a:effectLst/>
              <a:highlight>
                <a:srgbClr val="FFFFFF"/>
              </a:highlight>
              <a:latin typeface="Arial" panose="020B0604020202020204" pitchFamily="34" charset="0"/>
            </a:endParaRPr>
          </a:p>
        </p:txBody>
      </p:sp>
      <p:sp>
        <p:nvSpPr>
          <p:cNvPr id="4" name="Slide Number Placeholder 3"/>
          <p:cNvSpPr>
            <a:spLocks noGrp="1"/>
          </p:cNvSpPr>
          <p:nvPr>
            <p:ph type="sldNum" sz="quarter" idx="5"/>
          </p:nvPr>
        </p:nvSpPr>
        <p:spPr/>
        <p:txBody>
          <a:bodyPr/>
          <a:lstStyle/>
          <a:p>
            <a:fld id="{9AC9CC7F-D7FD-7142-9894-9CD0A54CFBFA}" type="slidenum">
              <a:rPr lang="en-US" smtClean="0"/>
              <a:t>4</a:t>
            </a:fld>
            <a:endParaRPr lang="en-US"/>
          </a:p>
        </p:txBody>
      </p:sp>
    </p:spTree>
    <p:extLst>
      <p:ext uri="{BB962C8B-B14F-4D97-AF65-F5344CB8AC3E}">
        <p14:creationId xmlns:p14="http://schemas.microsoft.com/office/powerpoint/2010/main" val="19343582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AC9CC7F-D7FD-7142-9894-9CD0A54CFBFA}" type="slidenum">
              <a:rPr lang="en-US" smtClean="0"/>
              <a:t>5</a:t>
            </a:fld>
            <a:endParaRPr lang="en-US"/>
          </a:p>
        </p:txBody>
      </p:sp>
    </p:spTree>
    <p:extLst>
      <p:ext uri="{BB962C8B-B14F-4D97-AF65-F5344CB8AC3E}">
        <p14:creationId xmlns:p14="http://schemas.microsoft.com/office/powerpoint/2010/main" val="22793342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effectLst/>
                <a:highlight>
                  <a:srgbClr val="FFFFFF"/>
                </a:highlight>
                <a:latin typeface="Arial" panose="020B0604020202020204" pitchFamily="34" charset="0"/>
              </a:rPr>
              <a:t>EMG is a data sensing tool that measures the voltage difference of the recruitment of a motor unit action potential (</a:t>
            </a:r>
            <a:r>
              <a:rPr lang="en-US" b="0" i="0" dirty="0" err="1">
                <a:effectLst/>
                <a:highlight>
                  <a:srgbClr val="FFFFFF"/>
                </a:highlight>
                <a:latin typeface="Arial" panose="020B0604020202020204" pitchFamily="34" charset="0"/>
              </a:rPr>
              <a:t>m.u.a.p</a:t>
            </a:r>
            <a:r>
              <a:rPr lang="en-US" b="0" i="0" dirty="0">
                <a:effectLst/>
                <a:highlight>
                  <a:srgbClr val="FFFFFF"/>
                </a:highlight>
                <a:latin typeface="Arial" panose="020B0604020202020204" pitchFamily="34" charset="0"/>
              </a:rPr>
              <a:t>) between two electrodes</a:t>
            </a:r>
            <a:endParaRPr lang="en-US" dirty="0"/>
          </a:p>
        </p:txBody>
      </p:sp>
      <p:sp>
        <p:nvSpPr>
          <p:cNvPr id="4" name="Slide Number Placeholder 3"/>
          <p:cNvSpPr>
            <a:spLocks noGrp="1"/>
          </p:cNvSpPr>
          <p:nvPr>
            <p:ph type="sldNum" sz="quarter" idx="5"/>
          </p:nvPr>
        </p:nvSpPr>
        <p:spPr/>
        <p:txBody>
          <a:bodyPr/>
          <a:lstStyle/>
          <a:p>
            <a:fld id="{9AC9CC7F-D7FD-7142-9894-9CD0A54CFBFA}" type="slidenum">
              <a:rPr lang="en-US" smtClean="0"/>
              <a:t>6</a:t>
            </a:fld>
            <a:endParaRPr lang="en-US"/>
          </a:p>
        </p:txBody>
      </p:sp>
    </p:spTree>
    <p:extLst>
      <p:ext uri="{BB962C8B-B14F-4D97-AF65-F5344CB8AC3E}">
        <p14:creationId xmlns:p14="http://schemas.microsoft.com/office/powerpoint/2010/main" val="40195383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gait phase detection algorithm is implemented to compute the switching signal $\</a:t>
            </a:r>
            <a:r>
              <a:rPr lang="en-US" dirty="0" err="1"/>
              <a:t>sigma_p</a:t>
            </a:r>
            <a:r>
              <a:rPr lang="en-US" dirty="0"/>
              <a:t>$ using heel and toe ground reaction forces to determine the heel strike and define the perturbation phase. The phases transition between $phase = 0$ (swing), $phase  = 1$ (heel strike and early stance), $phase  = 2$ (perturbation region in mid-late stance), and $phase  = 3$ (stop perturbation in terminal stance), which ensures the perturbation is halted prior to the start of the swing phase. The perturbation region is denoted by $\</a:t>
            </a:r>
            <a:r>
              <a:rPr lang="en-US" dirty="0" err="1"/>
              <a:t>sigma_p</a:t>
            </a:r>
            <a:r>
              <a:rPr lang="en-US" dirty="0"/>
              <a:t> = 1$ depicted by the shaded orange region in the third step. The ankle angular velocity $\dot{q}$ is used to determine when to stop the perturbation phase. The perturbation phase ends when the ankle joint reaches peak dorsiflexion such that $\dot{q}$ becomes $\dot{q}&gt;0$.</a:t>
            </a:r>
          </a:p>
        </p:txBody>
      </p:sp>
      <p:sp>
        <p:nvSpPr>
          <p:cNvPr id="4" name="Slide Number Placeholder 3"/>
          <p:cNvSpPr>
            <a:spLocks noGrp="1"/>
          </p:cNvSpPr>
          <p:nvPr>
            <p:ph type="sldNum" sz="quarter" idx="5"/>
          </p:nvPr>
        </p:nvSpPr>
        <p:spPr/>
        <p:txBody>
          <a:bodyPr/>
          <a:lstStyle/>
          <a:p>
            <a:fld id="{9AC9CC7F-D7FD-7142-9894-9CD0A54CFBFA}" type="slidenum">
              <a:rPr lang="en-US" smtClean="0"/>
              <a:t>8</a:t>
            </a:fld>
            <a:endParaRPr lang="en-US"/>
          </a:p>
        </p:txBody>
      </p:sp>
    </p:spTree>
    <p:extLst>
      <p:ext uri="{BB962C8B-B14F-4D97-AF65-F5344CB8AC3E}">
        <p14:creationId xmlns:p14="http://schemas.microsoft.com/office/powerpoint/2010/main" val="4406276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effectLst/>
                <a:highlight>
                  <a:srgbClr val="FFFFFF"/>
                </a:highlight>
                <a:latin typeface="Arial" panose="020B0604020202020204" pitchFamily="34" charset="0"/>
              </a:rPr>
              <a:t>One of the main advantages of ESC is that knowledge of the cost function and the input-output map do not need to be known</a:t>
            </a:r>
          </a:p>
          <a:p>
            <a:endParaRPr lang="en-US" b="0" i="0" dirty="0">
              <a:effectLst/>
              <a:highlight>
                <a:srgbClr val="FFFFFF"/>
              </a:highlight>
              <a:latin typeface="Arial" panose="020B0604020202020204" pitchFamily="34" charset="0"/>
            </a:endParaRPr>
          </a:p>
          <a:p>
            <a:r>
              <a:rPr lang="en-US" b="0" i="0" dirty="0">
                <a:effectLst/>
                <a:highlight>
                  <a:srgbClr val="FFFFFF"/>
                </a:highlight>
                <a:latin typeface="Arial" panose="020B0604020202020204" pitchFamily="34" charset="0"/>
              </a:rPr>
              <a:t>it is unknown how to determine the optimal perturbation magnitude during walking to accommodate for the specific characteristics of the human. Hence, an online adaptive strategy is well-motivated to compute the perturbation magnitude based on the muscle responses during walking</a:t>
            </a:r>
          </a:p>
          <a:p>
            <a:endParaRPr lang="en-US" b="0" i="0" dirty="0">
              <a:effectLst/>
              <a:highlight>
                <a:srgbClr val="FFFFFF"/>
              </a:highlight>
              <a:latin typeface="Arial" panose="020B0604020202020204" pitchFamily="34" charset="0"/>
            </a:endParaRPr>
          </a:p>
          <a:p>
            <a:pPr algn="l" rtl="0"/>
            <a:r>
              <a:rPr lang="en-US" b="0" i="0" dirty="0">
                <a:solidFill>
                  <a:srgbClr val="495365"/>
                </a:solidFill>
                <a:effectLst/>
                <a:highlight>
                  <a:srgbClr val="FFFFFF"/>
                </a:highlight>
                <a:latin typeface="Arial" panose="020B0604020202020204" pitchFamily="34" charset="0"/>
              </a:rPr>
              <a:t>The classical ESC architecture uses a dither signal to inject excitation and explore</a:t>
            </a:r>
            <a:r>
              <a:rPr lang="en-US" b="0" i="0" dirty="0">
                <a:solidFill>
                  <a:srgbClr val="495365"/>
                </a:solidFill>
                <a:effectLst/>
                <a:highlight>
                  <a:srgbClr val="FFFFFF"/>
                </a:highlight>
                <a:latin typeface="Lato" panose="020F0502020204030203" pitchFamily="34" charset="0"/>
              </a:rPr>
              <a:t> </a:t>
            </a:r>
            <a:r>
              <a:rPr lang="en-US" b="0" i="0" dirty="0">
                <a:solidFill>
                  <a:srgbClr val="495365"/>
                </a:solidFill>
                <a:effectLst/>
                <a:highlight>
                  <a:srgbClr val="FFFFFF"/>
                </a:highlight>
                <a:latin typeface="Arial" panose="020B0604020202020204" pitchFamily="34" charset="0"/>
              </a:rPr>
              <a:t>the neighborhood around a setpoint to find the extremum.</a:t>
            </a:r>
            <a:endParaRPr lang="en-US" b="0" i="0" dirty="0">
              <a:solidFill>
                <a:srgbClr val="495365"/>
              </a:solidFill>
              <a:effectLst/>
              <a:highlight>
                <a:srgbClr val="FFFFFF"/>
              </a:highlight>
              <a:latin typeface="Lato" panose="020F0502020204030203" pitchFamily="34" charset="0"/>
            </a:endParaRPr>
          </a:p>
          <a:p>
            <a:endParaRPr lang="en-US" b="0" i="0" dirty="0">
              <a:effectLst/>
              <a:highlight>
                <a:srgbClr val="FFFFFF"/>
              </a:highlight>
              <a:latin typeface="Arial" panose="020B0604020202020204" pitchFamily="34" charset="0"/>
            </a:endParaRPr>
          </a:p>
        </p:txBody>
      </p:sp>
      <p:sp>
        <p:nvSpPr>
          <p:cNvPr id="4" name="Slide Number Placeholder 3"/>
          <p:cNvSpPr>
            <a:spLocks noGrp="1"/>
          </p:cNvSpPr>
          <p:nvPr>
            <p:ph type="sldNum" sz="quarter" idx="5"/>
          </p:nvPr>
        </p:nvSpPr>
        <p:spPr/>
        <p:txBody>
          <a:bodyPr/>
          <a:lstStyle/>
          <a:p>
            <a:fld id="{9AC9CC7F-D7FD-7142-9894-9CD0A54CFBFA}" type="slidenum">
              <a:rPr lang="en-US" smtClean="0"/>
              <a:t>9</a:t>
            </a:fld>
            <a:endParaRPr lang="en-US"/>
          </a:p>
        </p:txBody>
      </p:sp>
    </p:spTree>
    <p:extLst>
      <p:ext uri="{BB962C8B-B14F-4D97-AF65-F5344CB8AC3E}">
        <p14:creationId xmlns:p14="http://schemas.microsoft.com/office/powerpoint/2010/main" val="6543664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821525-9DC6-0C88-87DC-2998A9D6F6E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9424AA1-59C0-00CB-C8C2-4D0D1FFAD55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EFCA295-0FBC-41DC-7597-EB1C73484B0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180 second pre-trial for ankle joint kinematics and toe and heal ground reaction forces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360 second walking experiment was conducted starting with one-minute with fixed ankle joint perturbations of a constant magnitude of two degrees to acclimate the participants to perturbations and collect soleus muscle activity to initialize the ESC algorithm.  After one minute, the ESC algorithm started to adapt the perturbation magnitude for five additional minutes.</a:t>
            </a:r>
          </a:p>
          <a:p>
            <a:endParaRPr lang="en-US" dirty="0"/>
          </a:p>
          <a:p>
            <a:r>
              <a:rPr lang="en-US" dirty="0"/>
              <a:t>Perturbations were applied every three steps such that the participant had resumed normal gait walking after two unperturbed steps (i.e., to prevent habituation to the perturbations). A metronome was used to promote consistent cadence (steps per second) and thus, obtain quasi-cyclical ankle joint trajectories $q$ to ensure steady walking for improving performance of the ESC algorithm.</a:t>
            </a:r>
          </a:p>
        </p:txBody>
      </p:sp>
      <p:sp>
        <p:nvSpPr>
          <p:cNvPr id="4" name="Slide Number Placeholder 3">
            <a:extLst>
              <a:ext uri="{FF2B5EF4-FFF2-40B4-BE49-F238E27FC236}">
                <a16:creationId xmlns:a16="http://schemas.microsoft.com/office/drawing/2014/main" id="{428DBFD2-98F9-E48A-6236-BB21A8833932}"/>
              </a:ext>
            </a:extLst>
          </p:cNvPr>
          <p:cNvSpPr>
            <a:spLocks noGrp="1"/>
          </p:cNvSpPr>
          <p:nvPr>
            <p:ph type="sldNum" sz="quarter" idx="5"/>
          </p:nvPr>
        </p:nvSpPr>
        <p:spPr/>
        <p:txBody>
          <a:bodyPr/>
          <a:lstStyle/>
          <a:p>
            <a:fld id="{9AC9CC7F-D7FD-7142-9894-9CD0A54CFBFA}" type="slidenum">
              <a:rPr lang="en-US" smtClean="0"/>
              <a:t>11</a:t>
            </a:fld>
            <a:endParaRPr lang="en-US"/>
          </a:p>
        </p:txBody>
      </p:sp>
    </p:spTree>
    <p:extLst>
      <p:ext uri="{BB962C8B-B14F-4D97-AF65-F5344CB8AC3E}">
        <p14:creationId xmlns:p14="http://schemas.microsoft.com/office/powerpoint/2010/main" val="327955582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image" Target="../media/image4.w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image" Target="../media/image4.w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w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with Block S (Whi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DD7C3A-EF0B-4240-8101-CB6524BBA48C}"/>
              </a:ext>
            </a:extLst>
          </p:cNvPr>
          <p:cNvSpPr>
            <a:spLocks noGrp="1"/>
          </p:cNvSpPr>
          <p:nvPr>
            <p:ph type="ctrTitle"/>
          </p:nvPr>
        </p:nvSpPr>
        <p:spPr>
          <a:xfrm>
            <a:off x="731520" y="1879447"/>
            <a:ext cx="6583680" cy="2387600"/>
          </a:xfrm>
          <a:prstGeom prst="rect">
            <a:avLst/>
          </a:prstGeom>
        </p:spPr>
        <p:txBody>
          <a:bodyPr anchor="b">
            <a:normAutofit/>
          </a:bodyPr>
          <a:lstStyle>
            <a:lvl1pPr algn="l">
              <a:defRPr sz="4800"/>
            </a:lvl1pPr>
          </a:lstStyle>
          <a:p>
            <a:r>
              <a:rPr lang="en-US" dirty="0"/>
              <a:t>Click to edit Master title style</a:t>
            </a:r>
          </a:p>
        </p:txBody>
      </p:sp>
      <p:sp>
        <p:nvSpPr>
          <p:cNvPr id="3" name="Subtitle 2">
            <a:extLst>
              <a:ext uri="{FF2B5EF4-FFF2-40B4-BE49-F238E27FC236}">
                <a16:creationId xmlns:a16="http://schemas.microsoft.com/office/drawing/2014/main" id="{D1FAD06B-ADEF-9846-AB81-A4E3AE9CC54A}"/>
              </a:ext>
            </a:extLst>
          </p:cNvPr>
          <p:cNvSpPr>
            <a:spLocks noGrp="1"/>
          </p:cNvSpPr>
          <p:nvPr>
            <p:ph type="subTitle" idx="1"/>
          </p:nvPr>
        </p:nvSpPr>
        <p:spPr>
          <a:xfrm>
            <a:off x="731520" y="4975122"/>
            <a:ext cx="6583680" cy="1039761"/>
          </a:xfrm>
          <a:prstGeom prst="rect">
            <a:avLst/>
          </a:prstGeom>
        </p:spPr>
        <p:txBody>
          <a:bodyPr/>
          <a:lstStyle>
            <a:lvl1pPr marL="0" indent="0" algn="l">
              <a:buNone/>
              <a:defRPr sz="240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7" name="Picture 3" descr="Syracuse University is presented next to a block S in orange on a white background." title="Syracuse University Logo">
            <a:extLst>
              <a:ext uri="{FF2B5EF4-FFF2-40B4-BE49-F238E27FC236}">
                <a16:creationId xmlns:a16="http://schemas.microsoft.com/office/drawing/2014/main" id="{45EA3A71-4B99-694C-96D0-5C3A8731AD43}"/>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740664" y="466344"/>
            <a:ext cx="3300984" cy="621792"/>
          </a:xfrm>
          <a:prstGeom prst="rect">
            <a:avLst/>
          </a:prstGeom>
        </p:spPr>
      </p:pic>
      <p:pic>
        <p:nvPicPr>
          <p:cNvPr id="8" name="Picture 4" descr="Large orange blocky &quot;S&quot; placed on the bottom right corner of the slide. " title="Syracuse University Block S">
            <a:extLst>
              <a:ext uri="{FF2B5EF4-FFF2-40B4-BE49-F238E27FC236}">
                <a16:creationId xmlns:a16="http://schemas.microsoft.com/office/drawing/2014/main" id="{D1E18515-35BE-7644-8158-2284E6C0A6F3}"/>
              </a:ext>
            </a:extLst>
          </p:cNvPr>
          <p:cNvPicPr>
            <a:picLocks noChangeAspect="1"/>
          </p:cNvPicPr>
          <p:nvPr userDrawn="1"/>
        </p:nvPicPr>
        <p:blipFill rotWithShape="1">
          <a:blip r:embed="rId3" cstate="hqprint">
            <a:extLst>
              <a:ext uri="{28A0092B-C50C-407E-A947-70E740481C1C}">
                <a14:useLocalDpi xmlns:a14="http://schemas.microsoft.com/office/drawing/2010/main"/>
              </a:ext>
            </a:extLst>
          </a:blip>
          <a:srcRect t="-52" r="11376" b="6722"/>
          <a:stretch/>
        </p:blipFill>
        <p:spPr>
          <a:xfrm>
            <a:off x="7772400" y="457200"/>
            <a:ext cx="4416552" cy="6400800"/>
          </a:xfrm>
          <a:prstGeom prst="rect">
            <a:avLst/>
          </a:prstGeom>
        </p:spPr>
      </p:pic>
    </p:spTree>
    <p:extLst>
      <p:ext uri="{BB962C8B-B14F-4D97-AF65-F5344CB8AC3E}">
        <p14:creationId xmlns:p14="http://schemas.microsoft.com/office/powerpoint/2010/main" val="38427583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F9FBE8-57B1-984B-85C1-A3E9EEE3DDAE}"/>
              </a:ext>
            </a:extLst>
          </p:cNvPr>
          <p:cNvSpPr>
            <a:spLocks noGrp="1"/>
          </p:cNvSpPr>
          <p:nvPr>
            <p:ph type="title"/>
          </p:nvPr>
        </p:nvSpPr>
        <p:spPr>
          <a:xfrm>
            <a:off x="838200" y="365125"/>
            <a:ext cx="10515600" cy="1325563"/>
          </a:xfrm>
        </p:spPr>
        <p:txBody>
          <a:bodyPr/>
          <a:lstStyle/>
          <a:p>
            <a:r>
              <a:rPr lang="en-US" dirty="0"/>
              <a:t>Click to edit Master title style</a:t>
            </a:r>
          </a:p>
        </p:txBody>
      </p:sp>
      <p:sp>
        <p:nvSpPr>
          <p:cNvPr id="4" name="Table Placeholder 3">
            <a:extLst>
              <a:ext uri="{FF2B5EF4-FFF2-40B4-BE49-F238E27FC236}">
                <a16:creationId xmlns:a16="http://schemas.microsoft.com/office/drawing/2014/main" id="{3B3998B0-802F-B748-B5BA-6FE0D7471297}"/>
              </a:ext>
            </a:extLst>
          </p:cNvPr>
          <p:cNvSpPr>
            <a:spLocks noGrp="1"/>
          </p:cNvSpPr>
          <p:nvPr>
            <p:ph type="tbl" sz="quarter" idx="10"/>
          </p:nvPr>
        </p:nvSpPr>
        <p:spPr>
          <a:xfrm>
            <a:off x="841248" y="1828800"/>
            <a:ext cx="10515600" cy="4352544"/>
          </a:xfrm>
        </p:spPr>
        <p:txBody>
          <a:bodyPr/>
          <a:lstStyle>
            <a:lvl1pPr marL="0" indent="0">
              <a:buNone/>
              <a:defRPr/>
            </a:lvl1pPr>
          </a:lstStyle>
          <a:p>
            <a:endParaRPr lang="en-US" dirty="0"/>
          </a:p>
        </p:txBody>
      </p:sp>
    </p:spTree>
    <p:extLst>
      <p:ext uri="{BB962C8B-B14F-4D97-AF65-F5344CB8AC3E}">
        <p14:creationId xmlns:p14="http://schemas.microsoft.com/office/powerpoint/2010/main" val="16521405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icture Only">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BF2A658F-CD0B-4645-8298-83CE8302ACB7}"/>
              </a:ext>
            </a:extLst>
          </p:cNvPr>
          <p:cNvSpPr>
            <a:spLocks noGrp="1"/>
          </p:cNvSpPr>
          <p:nvPr>
            <p:ph type="title"/>
          </p:nvPr>
        </p:nvSpPr>
        <p:spPr/>
        <p:txBody>
          <a:bodyPr/>
          <a:lstStyle/>
          <a:p>
            <a:r>
              <a:rPr lang="en-US" dirty="0"/>
              <a:t>Click to edit Master title style</a:t>
            </a:r>
          </a:p>
        </p:txBody>
      </p:sp>
      <p:sp>
        <p:nvSpPr>
          <p:cNvPr id="11" name="Picture Placeholder 2">
            <a:extLst>
              <a:ext uri="{FF2B5EF4-FFF2-40B4-BE49-F238E27FC236}">
                <a16:creationId xmlns:a16="http://schemas.microsoft.com/office/drawing/2014/main" id="{0D1DCB07-D8B9-C74E-BA30-F4E3DA9511DA}"/>
              </a:ext>
            </a:extLst>
          </p:cNvPr>
          <p:cNvSpPr>
            <a:spLocks noGrp="1"/>
          </p:cNvSpPr>
          <p:nvPr>
            <p:ph type="pic" sz="quarter" idx="10"/>
          </p:nvPr>
        </p:nvSpPr>
        <p:spPr>
          <a:xfrm>
            <a:off x="0" y="2070101"/>
            <a:ext cx="12192000" cy="4787899"/>
          </a:xfrm>
        </p:spPr>
        <p:txBody>
          <a:bodyPr/>
          <a:lstStyle>
            <a:lvl1pPr marL="0" indent="0">
              <a:buNone/>
              <a:defRPr/>
            </a:lvl1pPr>
          </a:lstStyle>
          <a:p>
            <a:endParaRPr lang="en-US" dirty="0"/>
          </a:p>
        </p:txBody>
      </p:sp>
    </p:spTree>
    <p:extLst>
      <p:ext uri="{BB962C8B-B14F-4D97-AF65-F5344CB8AC3E}">
        <p14:creationId xmlns:p14="http://schemas.microsoft.com/office/powerpoint/2010/main" val="30105586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8A667-DD05-564E-B57D-77CECB3AE44E}"/>
              </a:ext>
            </a:extLst>
          </p:cNvPr>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45559913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4010005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with Photo (Oran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7B9ABE-199D-114A-BD4B-8AB0CAAC2A43}"/>
              </a:ext>
            </a:extLst>
          </p:cNvPr>
          <p:cNvSpPr>
            <a:spLocks noGrp="1"/>
          </p:cNvSpPr>
          <p:nvPr>
            <p:ph type="title"/>
          </p:nvPr>
        </p:nvSpPr>
        <p:spPr>
          <a:xfrm>
            <a:off x="704031" y="1060809"/>
            <a:ext cx="5224821" cy="2852737"/>
          </a:xfrm>
          <a:prstGeom prst="rect">
            <a:avLst/>
          </a:prstGeom>
        </p:spPr>
        <p:txBody>
          <a:bodyPr anchor="b">
            <a:normAutofit/>
          </a:bodyPr>
          <a:lstStyle>
            <a:lvl1pPr>
              <a:defRPr sz="4800">
                <a:solidFill>
                  <a:schemeClr val="tx1"/>
                </a:solidFill>
              </a:defRPr>
            </a:lvl1pPr>
          </a:lstStyle>
          <a:p>
            <a:r>
              <a:rPr lang="en-US" dirty="0"/>
              <a:t>Click to edit Master title style</a:t>
            </a:r>
          </a:p>
        </p:txBody>
      </p:sp>
      <p:sp>
        <p:nvSpPr>
          <p:cNvPr id="3" name="Text Placeholder 2">
            <a:extLst>
              <a:ext uri="{FF2B5EF4-FFF2-40B4-BE49-F238E27FC236}">
                <a16:creationId xmlns:a16="http://schemas.microsoft.com/office/drawing/2014/main" id="{6159A87B-9450-B342-898B-1B56515C9D04}"/>
              </a:ext>
            </a:extLst>
          </p:cNvPr>
          <p:cNvSpPr>
            <a:spLocks noGrp="1"/>
          </p:cNvSpPr>
          <p:nvPr>
            <p:ph type="body" idx="1"/>
          </p:nvPr>
        </p:nvSpPr>
        <p:spPr>
          <a:xfrm>
            <a:off x="704088" y="4114800"/>
            <a:ext cx="5224821" cy="1500187"/>
          </a:xfrm>
          <a:prstGeom prst="rect">
            <a:avLst/>
          </a:prstGeom>
        </p:spPr>
        <p:txBody>
          <a:bodyPr>
            <a:normAutofit/>
          </a:bodyPr>
          <a:lstStyle>
            <a:lvl1pPr marL="0" indent="0">
              <a:buNone/>
              <a:defRPr sz="240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8" name="Picture Placeholder 3">
            <a:extLst>
              <a:ext uri="{FF2B5EF4-FFF2-40B4-BE49-F238E27FC236}">
                <a16:creationId xmlns:a16="http://schemas.microsoft.com/office/drawing/2014/main" id="{0816FEDB-1838-C944-A3FD-F00975D579E6}"/>
              </a:ext>
            </a:extLst>
          </p:cNvPr>
          <p:cNvSpPr>
            <a:spLocks noGrp="1"/>
          </p:cNvSpPr>
          <p:nvPr>
            <p:ph type="pic" sz="quarter" idx="10"/>
          </p:nvPr>
        </p:nvSpPr>
        <p:spPr>
          <a:xfrm>
            <a:off x="6492240" y="0"/>
            <a:ext cx="5699760" cy="6858000"/>
          </a:xfrm>
          <a:solidFill>
            <a:schemeClr val="tx1"/>
          </a:solidFill>
        </p:spPr>
        <p:txBody>
          <a:bodyPr/>
          <a:lstStyle>
            <a:lvl1pPr marL="0" indent="0">
              <a:buNone/>
              <a:defRPr/>
            </a:lvl1pPr>
          </a:lstStyle>
          <a:p>
            <a:endParaRPr lang="en-US" dirty="0"/>
          </a:p>
        </p:txBody>
      </p:sp>
    </p:spTree>
    <p:extLst>
      <p:ext uri="{BB962C8B-B14F-4D97-AF65-F5344CB8AC3E}">
        <p14:creationId xmlns:p14="http://schemas.microsoft.com/office/powerpoint/2010/main" val="2670406201"/>
      </p:ext>
    </p:extLst>
  </p:cSld>
  <p:clrMapOvr>
    <a:overrideClrMapping bg1="dk1" tx1="lt1" bg2="dk2" tx2="lt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with Photo (Nav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7B9ABE-199D-114A-BD4B-8AB0CAAC2A43}"/>
              </a:ext>
            </a:extLst>
          </p:cNvPr>
          <p:cNvSpPr>
            <a:spLocks noGrp="1"/>
          </p:cNvSpPr>
          <p:nvPr>
            <p:ph type="title"/>
          </p:nvPr>
        </p:nvSpPr>
        <p:spPr>
          <a:xfrm>
            <a:off x="704031" y="1060809"/>
            <a:ext cx="5224821" cy="2852737"/>
          </a:xfrm>
          <a:prstGeom prst="rect">
            <a:avLst/>
          </a:prstGeom>
        </p:spPr>
        <p:txBody>
          <a:bodyPr anchor="b">
            <a:normAutofit/>
          </a:bodyPr>
          <a:lstStyle>
            <a:lvl1pPr>
              <a:defRPr sz="4800">
                <a:solidFill>
                  <a:schemeClr val="bg1"/>
                </a:solidFill>
              </a:defRPr>
            </a:lvl1pPr>
          </a:lstStyle>
          <a:p>
            <a:r>
              <a:rPr lang="en-US" dirty="0"/>
              <a:t>Click to edit Master title style</a:t>
            </a:r>
          </a:p>
        </p:txBody>
      </p:sp>
      <p:sp>
        <p:nvSpPr>
          <p:cNvPr id="3" name="Text Placeholder 2">
            <a:extLst>
              <a:ext uri="{FF2B5EF4-FFF2-40B4-BE49-F238E27FC236}">
                <a16:creationId xmlns:a16="http://schemas.microsoft.com/office/drawing/2014/main" id="{6159A87B-9450-B342-898B-1B56515C9D04}"/>
              </a:ext>
            </a:extLst>
          </p:cNvPr>
          <p:cNvSpPr>
            <a:spLocks noGrp="1"/>
          </p:cNvSpPr>
          <p:nvPr>
            <p:ph type="body" idx="1"/>
          </p:nvPr>
        </p:nvSpPr>
        <p:spPr>
          <a:xfrm>
            <a:off x="704031" y="4114800"/>
            <a:ext cx="5224821" cy="1500187"/>
          </a:xfrm>
          <a:prstGeom prst="rect">
            <a:avLst/>
          </a:prstGeom>
        </p:spPr>
        <p:txBody>
          <a:bodyPr>
            <a:normAutofit/>
          </a:bodyPr>
          <a:lstStyle>
            <a:lvl1pPr marL="0" indent="0">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5" name="Picture Placeholder 3">
            <a:extLst>
              <a:ext uri="{FF2B5EF4-FFF2-40B4-BE49-F238E27FC236}">
                <a16:creationId xmlns:a16="http://schemas.microsoft.com/office/drawing/2014/main" id="{C17D0421-183A-334C-9D76-A5BEBECDE60F}"/>
              </a:ext>
            </a:extLst>
          </p:cNvPr>
          <p:cNvSpPr>
            <a:spLocks noGrp="1"/>
          </p:cNvSpPr>
          <p:nvPr>
            <p:ph type="pic" sz="quarter" idx="10"/>
          </p:nvPr>
        </p:nvSpPr>
        <p:spPr>
          <a:xfrm>
            <a:off x="6492240" y="0"/>
            <a:ext cx="5699760" cy="6858000"/>
          </a:xfrm>
          <a:solidFill>
            <a:schemeClr val="bg1"/>
          </a:solidFill>
        </p:spPr>
        <p:txBody>
          <a:bodyPr/>
          <a:lstStyle>
            <a:lvl1pPr marL="0" indent="0">
              <a:buNone/>
              <a:defRPr/>
            </a:lvl1pPr>
          </a:lstStyle>
          <a:p>
            <a:endParaRPr lang="en-US" dirty="0"/>
          </a:p>
        </p:txBody>
      </p:sp>
    </p:spTree>
    <p:extLst>
      <p:ext uri="{BB962C8B-B14F-4D97-AF65-F5344CB8AC3E}">
        <p14:creationId xmlns:p14="http://schemas.microsoft.com/office/powerpoint/2010/main" val="226817675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Oran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7B9ABE-199D-114A-BD4B-8AB0CAAC2A43}"/>
              </a:ext>
            </a:extLst>
          </p:cNvPr>
          <p:cNvSpPr>
            <a:spLocks noGrp="1"/>
          </p:cNvSpPr>
          <p:nvPr>
            <p:ph type="title"/>
          </p:nvPr>
        </p:nvSpPr>
        <p:spPr>
          <a:xfrm>
            <a:off x="831850" y="3836987"/>
            <a:ext cx="10515600" cy="1363663"/>
          </a:xfrm>
          <a:prstGeom prst="rect">
            <a:avLst/>
          </a:prstGeom>
        </p:spPr>
        <p:txBody>
          <a:bodyPr anchor="b">
            <a:normAutofit/>
          </a:bodyPr>
          <a:lstStyle>
            <a:lvl1pPr>
              <a:defRPr sz="4800">
                <a:solidFill>
                  <a:schemeClr val="bg1"/>
                </a:solidFill>
              </a:defRPr>
            </a:lvl1pPr>
          </a:lstStyle>
          <a:p>
            <a:r>
              <a:rPr lang="en-US" dirty="0"/>
              <a:t>Click to edit Master title style</a:t>
            </a:r>
          </a:p>
        </p:txBody>
      </p:sp>
      <p:sp>
        <p:nvSpPr>
          <p:cNvPr id="3" name="Text Placeholder 2">
            <a:extLst>
              <a:ext uri="{FF2B5EF4-FFF2-40B4-BE49-F238E27FC236}">
                <a16:creationId xmlns:a16="http://schemas.microsoft.com/office/drawing/2014/main" id="{6159A87B-9450-B342-898B-1B56515C9D04}"/>
              </a:ext>
            </a:extLst>
          </p:cNvPr>
          <p:cNvSpPr>
            <a:spLocks noGrp="1"/>
          </p:cNvSpPr>
          <p:nvPr>
            <p:ph type="body" idx="1"/>
          </p:nvPr>
        </p:nvSpPr>
        <p:spPr>
          <a:xfrm>
            <a:off x="831850" y="5357813"/>
            <a:ext cx="10515600" cy="719454"/>
          </a:xfrm>
          <a:prstGeom prst="rect">
            <a:avLst/>
          </a:prstGeom>
        </p:spPr>
        <p:txBody>
          <a:bodyPr>
            <a:normAutofit/>
          </a:bodyPr>
          <a:lstStyle>
            <a:lvl1pPr marL="0" indent="0">
              <a:buNone/>
              <a:defRPr sz="240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321710711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Section (Nav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7B9ABE-199D-114A-BD4B-8AB0CAAC2A43}"/>
              </a:ext>
            </a:extLst>
          </p:cNvPr>
          <p:cNvSpPr>
            <a:spLocks noGrp="1"/>
          </p:cNvSpPr>
          <p:nvPr>
            <p:ph type="title"/>
          </p:nvPr>
        </p:nvSpPr>
        <p:spPr>
          <a:xfrm>
            <a:off x="831850" y="3836987"/>
            <a:ext cx="10515600" cy="1363663"/>
          </a:xfrm>
          <a:prstGeom prst="rect">
            <a:avLst/>
          </a:prstGeom>
        </p:spPr>
        <p:txBody>
          <a:bodyPr anchor="b">
            <a:normAutofit/>
          </a:bodyPr>
          <a:lstStyle>
            <a:lvl1pPr>
              <a:defRPr sz="4800">
                <a:solidFill>
                  <a:schemeClr val="bg1"/>
                </a:solidFill>
              </a:defRPr>
            </a:lvl1pPr>
          </a:lstStyle>
          <a:p>
            <a:r>
              <a:rPr lang="en-US" dirty="0"/>
              <a:t>Click to edit Master title style</a:t>
            </a:r>
          </a:p>
        </p:txBody>
      </p:sp>
      <p:sp>
        <p:nvSpPr>
          <p:cNvPr id="3" name="Text Placeholder 2">
            <a:extLst>
              <a:ext uri="{FF2B5EF4-FFF2-40B4-BE49-F238E27FC236}">
                <a16:creationId xmlns:a16="http://schemas.microsoft.com/office/drawing/2014/main" id="{6159A87B-9450-B342-898B-1B56515C9D04}"/>
              </a:ext>
            </a:extLst>
          </p:cNvPr>
          <p:cNvSpPr>
            <a:spLocks noGrp="1"/>
          </p:cNvSpPr>
          <p:nvPr>
            <p:ph type="body" idx="1"/>
          </p:nvPr>
        </p:nvSpPr>
        <p:spPr>
          <a:xfrm>
            <a:off x="831850" y="5357813"/>
            <a:ext cx="10515600" cy="719454"/>
          </a:xfrm>
          <a:prstGeom prst="rect">
            <a:avLst/>
          </a:prstGeom>
        </p:spPr>
        <p:txBody>
          <a:bodyPr>
            <a:normAutofit/>
          </a:bodyPr>
          <a:lstStyle>
            <a:lvl1pPr marL="0" indent="0">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268757429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sp>
        <p:nvSpPr>
          <p:cNvPr id="8" name="Rectangle 3" descr="This rectangle is a decorative element that becomes a white background for the orange logo at the top left of the slide. " title="Decorative Background">
            <a:extLst>
              <a:ext uri="{FF2B5EF4-FFF2-40B4-BE49-F238E27FC236}">
                <a16:creationId xmlns:a16="http://schemas.microsoft.com/office/drawing/2014/main" id="{982ED1EF-5686-E24D-9F47-3384F095732F}"/>
              </a:ext>
            </a:extLst>
          </p:cNvPr>
          <p:cNvSpPr/>
          <p:nvPr userDrawn="1"/>
        </p:nvSpPr>
        <p:spPr>
          <a:xfrm>
            <a:off x="0" y="0"/>
            <a:ext cx="12191999" cy="1188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8378F63C-0147-3441-9377-F9E2452D2B33}"/>
              </a:ext>
            </a:extLst>
          </p:cNvPr>
          <p:cNvSpPr>
            <a:spLocks noGrp="1"/>
          </p:cNvSpPr>
          <p:nvPr>
            <p:ph type="title"/>
          </p:nvPr>
        </p:nvSpPr>
        <p:spPr>
          <a:xfrm>
            <a:off x="3354332" y="2778847"/>
            <a:ext cx="5486400" cy="1737360"/>
          </a:xfrm>
        </p:spPr>
        <p:txBody>
          <a:bodyPr>
            <a:normAutofit/>
          </a:bodyPr>
          <a:lstStyle>
            <a:lvl1pPr>
              <a:defRPr sz="6000">
                <a:solidFill>
                  <a:schemeClr val="tx1"/>
                </a:solidFill>
              </a:defRPr>
            </a:lvl1pPr>
          </a:lstStyle>
          <a:p>
            <a:endParaRPr lang="en-US" dirty="0"/>
          </a:p>
        </p:txBody>
      </p:sp>
      <p:pic>
        <p:nvPicPr>
          <p:cNvPr id="5" name="Picture 2" descr="Syracuse University is presented next to a block S in orange on a white background." title="Syracuse University Logo">
            <a:extLst>
              <a:ext uri="{FF2B5EF4-FFF2-40B4-BE49-F238E27FC236}">
                <a16:creationId xmlns:a16="http://schemas.microsoft.com/office/drawing/2014/main" id="{DB50F347-9886-324C-A880-F8E9B3A822C9}"/>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l="-90" r="-90"/>
          <a:stretch/>
        </p:blipFill>
        <p:spPr>
          <a:xfrm>
            <a:off x="696058" y="365760"/>
            <a:ext cx="2418374" cy="457200"/>
          </a:xfrm>
          <a:prstGeom prst="rect">
            <a:avLst/>
          </a:prstGeom>
        </p:spPr>
      </p:pic>
    </p:spTree>
    <p:extLst>
      <p:ext uri="{BB962C8B-B14F-4D97-AF65-F5344CB8AC3E}">
        <p14:creationId xmlns:p14="http://schemas.microsoft.com/office/powerpoint/2010/main" val="3065986159"/>
      </p:ext>
    </p:extLst>
  </p:cSld>
  <p:clrMapOvr>
    <a:overrideClrMapping bg1="dk1" tx1="lt1" bg2="dk2" tx2="lt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losing Slide with Laurel (Orang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494660B-E1AB-AF43-9B1B-F34D5E1CCF80}"/>
              </a:ext>
            </a:extLst>
          </p:cNvPr>
          <p:cNvSpPr>
            <a:spLocks noGrp="1"/>
          </p:cNvSpPr>
          <p:nvPr>
            <p:ph type="title"/>
          </p:nvPr>
        </p:nvSpPr>
        <p:spPr>
          <a:xfrm>
            <a:off x="740663" y="2766217"/>
            <a:ext cx="5486400" cy="1737360"/>
          </a:xfrm>
        </p:spPr>
        <p:txBody>
          <a:bodyPr tIns="0" bIns="0" anchor="t" anchorCtr="0">
            <a:normAutofit/>
          </a:bodyPr>
          <a:lstStyle>
            <a:lvl1pPr>
              <a:defRPr sz="6000">
                <a:solidFill>
                  <a:schemeClr val="tx1"/>
                </a:solidFill>
              </a:defRPr>
            </a:lvl1pPr>
          </a:lstStyle>
          <a:p>
            <a:endParaRPr lang="en-US" dirty="0"/>
          </a:p>
        </p:txBody>
      </p:sp>
      <p:pic>
        <p:nvPicPr>
          <p:cNvPr id="6" name="Picture 3" descr="Syracuse University is presented next to a block S in white on an orange background." title="Syracuse University Logo">
            <a:extLst>
              <a:ext uri="{FF2B5EF4-FFF2-40B4-BE49-F238E27FC236}">
                <a16:creationId xmlns:a16="http://schemas.microsoft.com/office/drawing/2014/main" id="{041D6A3C-A6D7-5C40-8DB1-7F7F93BCA5DE}"/>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l="69" t="408" r="-69" b="-408"/>
          <a:stretch/>
        </p:blipFill>
        <p:spPr>
          <a:xfrm>
            <a:off x="740664" y="466344"/>
            <a:ext cx="3300984" cy="621792"/>
          </a:xfrm>
          <a:prstGeom prst="rect">
            <a:avLst/>
          </a:prstGeom>
        </p:spPr>
      </p:pic>
      <p:pic>
        <p:nvPicPr>
          <p:cNvPr id="7" name="Picture 3" descr="The laurel from the Syracuse University seal is cropped to fit the right side of the slide. The laurel consists of a series of leaves in an arch. The laurel is white on top of an orange background." title="Syracuse University Laurel">
            <a:extLst>
              <a:ext uri="{FF2B5EF4-FFF2-40B4-BE49-F238E27FC236}">
                <a16:creationId xmlns:a16="http://schemas.microsoft.com/office/drawing/2014/main" id="{4F9193E3-243E-1B45-8467-4622423DF063}"/>
              </a:ext>
            </a:extLst>
          </p:cNvPr>
          <p:cNvPicPr>
            <a:picLocks noChangeAspect="1"/>
          </p:cNvPicPr>
          <p:nvPr userDrawn="1"/>
        </p:nvPicPr>
        <p:blipFill rotWithShape="1">
          <a:blip r:embed="rId3" cstate="hqprint">
            <a:alphaModFix/>
            <a:extLst>
              <a:ext uri="{28A0092B-C50C-407E-A947-70E740481C1C}">
                <a14:useLocalDpi xmlns:a14="http://schemas.microsoft.com/office/drawing/2010/main"/>
              </a:ext>
            </a:extLst>
          </a:blip>
          <a:srcRect l="-17" t="19247" r="69129" b="23976"/>
          <a:stretch/>
        </p:blipFill>
        <p:spPr>
          <a:xfrm>
            <a:off x="8339328" y="0"/>
            <a:ext cx="3849624" cy="6858000"/>
          </a:xfrm>
          <a:prstGeom prst="rect">
            <a:avLst/>
          </a:prstGeom>
        </p:spPr>
      </p:pic>
    </p:spTree>
    <p:extLst>
      <p:ext uri="{BB962C8B-B14F-4D97-AF65-F5344CB8AC3E}">
        <p14:creationId xmlns:p14="http://schemas.microsoft.com/office/powerpoint/2010/main" val="2693143397"/>
      </p:ext>
    </p:extLst>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with Block S (Nav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DD7C3A-EF0B-4240-8101-CB6524BBA48C}"/>
              </a:ext>
            </a:extLst>
          </p:cNvPr>
          <p:cNvSpPr>
            <a:spLocks noGrp="1"/>
          </p:cNvSpPr>
          <p:nvPr>
            <p:ph type="ctrTitle"/>
          </p:nvPr>
        </p:nvSpPr>
        <p:spPr>
          <a:xfrm>
            <a:off x="731520" y="1879447"/>
            <a:ext cx="6583680" cy="2387600"/>
          </a:xfrm>
          <a:prstGeom prst="rect">
            <a:avLst/>
          </a:prstGeom>
        </p:spPr>
        <p:txBody>
          <a:bodyPr anchor="b">
            <a:normAutofit/>
          </a:bodyPr>
          <a:lstStyle>
            <a:lvl1pPr algn="l">
              <a:defRPr sz="4800"/>
            </a:lvl1pPr>
          </a:lstStyle>
          <a:p>
            <a:r>
              <a:rPr lang="en-US" dirty="0"/>
              <a:t>Click to edit Master title style</a:t>
            </a:r>
          </a:p>
        </p:txBody>
      </p:sp>
      <p:sp>
        <p:nvSpPr>
          <p:cNvPr id="3" name="Subtitle 2">
            <a:extLst>
              <a:ext uri="{FF2B5EF4-FFF2-40B4-BE49-F238E27FC236}">
                <a16:creationId xmlns:a16="http://schemas.microsoft.com/office/drawing/2014/main" id="{D1FAD06B-ADEF-9846-AB81-A4E3AE9CC54A}"/>
              </a:ext>
            </a:extLst>
          </p:cNvPr>
          <p:cNvSpPr>
            <a:spLocks noGrp="1"/>
          </p:cNvSpPr>
          <p:nvPr>
            <p:ph type="subTitle" idx="1"/>
          </p:nvPr>
        </p:nvSpPr>
        <p:spPr>
          <a:xfrm>
            <a:off x="731520" y="4975122"/>
            <a:ext cx="6583680" cy="1039761"/>
          </a:xfrm>
          <a:prstGeom prst="rect">
            <a:avLst/>
          </a:prstGeom>
        </p:spPr>
        <p:txBody>
          <a:bodyPr/>
          <a:lstStyle>
            <a:lvl1pPr marL="0" indent="0" algn="l">
              <a:buNone/>
              <a:defRPr sz="240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8" name="Picture 3" descr="Syracuse University is presented next to a block S in orange on a white background." title="Syracuse University Logo">
            <a:extLst>
              <a:ext uri="{FF2B5EF4-FFF2-40B4-BE49-F238E27FC236}">
                <a16:creationId xmlns:a16="http://schemas.microsoft.com/office/drawing/2014/main" id="{33CC16B8-858B-E641-A281-B2BCE05C59E6}"/>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740664" y="466344"/>
            <a:ext cx="3300984" cy="621792"/>
          </a:xfrm>
          <a:prstGeom prst="rect">
            <a:avLst/>
          </a:prstGeom>
        </p:spPr>
      </p:pic>
      <p:pic>
        <p:nvPicPr>
          <p:cNvPr id="9" name="Picture 4" descr="Large navy blocky &quot;S&quot; placed on the bottom right corner of the slide. " title="Syracuse University Block S">
            <a:extLst>
              <a:ext uri="{FF2B5EF4-FFF2-40B4-BE49-F238E27FC236}">
                <a16:creationId xmlns:a16="http://schemas.microsoft.com/office/drawing/2014/main" id="{069354DE-56C0-484E-A9B2-526150D0EC73}"/>
              </a:ext>
            </a:extLst>
          </p:cNvPr>
          <p:cNvPicPr>
            <a:picLocks noChangeAspect="1"/>
          </p:cNvPicPr>
          <p:nvPr userDrawn="1"/>
        </p:nvPicPr>
        <p:blipFill rotWithShape="1">
          <a:blip r:embed="rId3" cstate="hqprint">
            <a:extLst>
              <a:ext uri="{28A0092B-C50C-407E-A947-70E740481C1C}">
                <a14:useLocalDpi xmlns:a14="http://schemas.microsoft.com/office/drawing/2010/main"/>
              </a:ext>
            </a:extLst>
          </a:blip>
          <a:srcRect t="-54" r="11376" b="6720"/>
          <a:stretch/>
        </p:blipFill>
        <p:spPr>
          <a:xfrm>
            <a:off x="7772400" y="457200"/>
            <a:ext cx="4416552" cy="6400800"/>
          </a:xfrm>
          <a:prstGeom prst="rect">
            <a:avLst/>
          </a:prstGeom>
        </p:spPr>
      </p:pic>
    </p:spTree>
    <p:extLst>
      <p:ext uri="{BB962C8B-B14F-4D97-AF65-F5344CB8AC3E}">
        <p14:creationId xmlns:p14="http://schemas.microsoft.com/office/powerpoint/2010/main" val="230139444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losing Slide with Laurel (Navy)">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FF41C7C-C8A5-FE4C-AF93-AC5D5F45FC94}"/>
              </a:ext>
            </a:extLst>
          </p:cNvPr>
          <p:cNvSpPr>
            <a:spLocks noGrp="1"/>
          </p:cNvSpPr>
          <p:nvPr>
            <p:ph type="title"/>
          </p:nvPr>
        </p:nvSpPr>
        <p:spPr>
          <a:xfrm>
            <a:off x="740664" y="2766217"/>
            <a:ext cx="5483335" cy="1737360"/>
          </a:xfrm>
        </p:spPr>
        <p:txBody>
          <a:bodyPr tIns="0" bIns="0" anchor="t" anchorCtr="0">
            <a:noAutofit/>
          </a:bodyPr>
          <a:lstStyle>
            <a:lvl1pPr>
              <a:defRPr sz="6000">
                <a:solidFill>
                  <a:schemeClr val="tx2"/>
                </a:solidFill>
              </a:defRPr>
            </a:lvl1pPr>
          </a:lstStyle>
          <a:p>
            <a:endParaRPr lang="en-US" dirty="0"/>
          </a:p>
        </p:txBody>
      </p:sp>
      <p:pic>
        <p:nvPicPr>
          <p:cNvPr id="6" name="Picture 3" descr="Syracuse University is presented next to a block S in orange on a navy background." title="Syracuse University Logo">
            <a:extLst>
              <a:ext uri="{FF2B5EF4-FFF2-40B4-BE49-F238E27FC236}">
                <a16:creationId xmlns:a16="http://schemas.microsoft.com/office/drawing/2014/main" id="{AA5B4474-4214-1746-A7BA-39AF0E90AC9E}"/>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740664" y="466344"/>
            <a:ext cx="3300984" cy="621792"/>
          </a:xfrm>
          <a:prstGeom prst="rect">
            <a:avLst/>
          </a:prstGeom>
        </p:spPr>
      </p:pic>
      <p:pic>
        <p:nvPicPr>
          <p:cNvPr id="7" name="Picture 3" descr="The laurel from the Syracuse University seal is cropped to fit the right side of the slide. The laurel consists of a series of leaves in an arch. The laurel is white on top of a navy background." title="Syracuse University Laurel">
            <a:extLst>
              <a:ext uri="{FF2B5EF4-FFF2-40B4-BE49-F238E27FC236}">
                <a16:creationId xmlns:a16="http://schemas.microsoft.com/office/drawing/2014/main" id="{6698A982-DF1C-E541-8680-695565939B76}"/>
              </a:ext>
            </a:extLst>
          </p:cNvPr>
          <p:cNvPicPr>
            <a:picLocks noChangeAspect="1"/>
          </p:cNvPicPr>
          <p:nvPr userDrawn="1"/>
        </p:nvPicPr>
        <p:blipFill rotWithShape="1">
          <a:blip r:embed="rId3" cstate="hqprint">
            <a:alphaModFix/>
            <a:extLst>
              <a:ext uri="{28A0092B-C50C-407E-A947-70E740481C1C}">
                <a14:useLocalDpi xmlns:a14="http://schemas.microsoft.com/office/drawing/2010/main"/>
              </a:ext>
            </a:extLst>
          </a:blip>
          <a:srcRect l="-17" t="19247" r="69129" b="23976"/>
          <a:stretch/>
        </p:blipFill>
        <p:spPr>
          <a:xfrm>
            <a:off x="8339328" y="0"/>
            <a:ext cx="3849624" cy="6858000"/>
          </a:xfrm>
          <a:prstGeom prst="rect">
            <a:avLst/>
          </a:prstGeom>
        </p:spPr>
      </p:pic>
    </p:spTree>
    <p:extLst>
      <p:ext uri="{BB962C8B-B14F-4D97-AF65-F5344CB8AC3E}">
        <p14:creationId xmlns:p14="http://schemas.microsoft.com/office/powerpoint/2010/main" val="36115305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Slide with Block S (Oran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DD7C3A-EF0B-4240-8101-CB6524BBA48C}"/>
              </a:ext>
            </a:extLst>
          </p:cNvPr>
          <p:cNvSpPr>
            <a:spLocks noGrp="1"/>
          </p:cNvSpPr>
          <p:nvPr>
            <p:ph type="ctrTitle"/>
          </p:nvPr>
        </p:nvSpPr>
        <p:spPr>
          <a:xfrm>
            <a:off x="731520" y="1879447"/>
            <a:ext cx="6583680" cy="2387600"/>
          </a:xfrm>
          <a:prstGeom prst="rect">
            <a:avLst/>
          </a:prstGeom>
        </p:spPr>
        <p:txBody>
          <a:bodyPr anchor="b">
            <a:normAutofit/>
          </a:bodyPr>
          <a:lstStyle>
            <a:lvl1pPr algn="l">
              <a:defRPr sz="4800">
                <a:solidFill>
                  <a:schemeClr val="bg1"/>
                </a:solidFill>
              </a:defRPr>
            </a:lvl1pPr>
          </a:lstStyle>
          <a:p>
            <a:r>
              <a:rPr lang="en-US" dirty="0"/>
              <a:t>Click to edit Master title style</a:t>
            </a:r>
          </a:p>
        </p:txBody>
      </p:sp>
      <p:sp>
        <p:nvSpPr>
          <p:cNvPr id="3" name="Subtitle 2">
            <a:extLst>
              <a:ext uri="{FF2B5EF4-FFF2-40B4-BE49-F238E27FC236}">
                <a16:creationId xmlns:a16="http://schemas.microsoft.com/office/drawing/2014/main" id="{D1FAD06B-ADEF-9846-AB81-A4E3AE9CC54A}"/>
              </a:ext>
            </a:extLst>
          </p:cNvPr>
          <p:cNvSpPr>
            <a:spLocks noGrp="1"/>
          </p:cNvSpPr>
          <p:nvPr>
            <p:ph type="subTitle" idx="1"/>
          </p:nvPr>
        </p:nvSpPr>
        <p:spPr>
          <a:xfrm>
            <a:off x="731520" y="4975122"/>
            <a:ext cx="6583680" cy="1039761"/>
          </a:xfrm>
          <a:prstGeom prst="rect">
            <a:avLst/>
          </a:prstGeom>
        </p:spPr>
        <p:txBody>
          <a:bodyPr/>
          <a:lstStyle>
            <a:lvl1pPr marL="0" indent="0" algn="l">
              <a:buNone/>
              <a:defRPr sz="240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8" name="Picture 3" descr="Syracuse University is presented next to a block S in white on an orange background" title="Syracuse University Logo">
            <a:extLst>
              <a:ext uri="{FF2B5EF4-FFF2-40B4-BE49-F238E27FC236}">
                <a16:creationId xmlns:a16="http://schemas.microsoft.com/office/drawing/2014/main" id="{7CF03E9B-FCD7-F442-A254-65ABE0B4FC5B}"/>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l="69" t="408" r="-69" b="-408"/>
          <a:stretch/>
        </p:blipFill>
        <p:spPr>
          <a:xfrm>
            <a:off x="740664" y="466344"/>
            <a:ext cx="3300984" cy="621792"/>
          </a:xfrm>
          <a:prstGeom prst="rect">
            <a:avLst/>
          </a:prstGeom>
        </p:spPr>
      </p:pic>
      <p:pic>
        <p:nvPicPr>
          <p:cNvPr id="9" name="Picture 4" descr="Large navy blocky &quot;S&quot; placed on the bottom right corner of the slide. " title="Syracuse University Block S">
            <a:extLst>
              <a:ext uri="{FF2B5EF4-FFF2-40B4-BE49-F238E27FC236}">
                <a16:creationId xmlns:a16="http://schemas.microsoft.com/office/drawing/2014/main" id="{1EBB5EBE-9943-6946-A35D-110561847CDA}"/>
              </a:ext>
            </a:extLst>
          </p:cNvPr>
          <p:cNvPicPr>
            <a:picLocks noChangeAspect="1"/>
          </p:cNvPicPr>
          <p:nvPr userDrawn="1"/>
        </p:nvPicPr>
        <p:blipFill rotWithShape="1">
          <a:blip r:embed="rId3" cstate="hqprint">
            <a:extLst>
              <a:ext uri="{28A0092B-C50C-407E-A947-70E740481C1C}">
                <a14:useLocalDpi xmlns:a14="http://schemas.microsoft.com/office/drawing/2010/main"/>
              </a:ext>
            </a:extLst>
          </a:blip>
          <a:srcRect t="-54" r="11376" b="6720"/>
          <a:stretch/>
        </p:blipFill>
        <p:spPr>
          <a:xfrm>
            <a:off x="7772400" y="457200"/>
            <a:ext cx="4416552" cy="6400800"/>
          </a:xfrm>
          <a:prstGeom prst="rect">
            <a:avLst/>
          </a:prstGeom>
        </p:spPr>
      </p:pic>
    </p:spTree>
    <p:extLst>
      <p:ext uri="{BB962C8B-B14F-4D97-AF65-F5344CB8AC3E}">
        <p14:creationId xmlns:p14="http://schemas.microsoft.com/office/powerpoint/2010/main" val="28849302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with Photo (Oran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DD7C3A-EF0B-4240-8101-CB6524BBA48C}"/>
              </a:ext>
            </a:extLst>
          </p:cNvPr>
          <p:cNvSpPr>
            <a:spLocks noGrp="1"/>
          </p:cNvSpPr>
          <p:nvPr>
            <p:ph type="ctrTitle"/>
          </p:nvPr>
        </p:nvSpPr>
        <p:spPr>
          <a:xfrm>
            <a:off x="457200" y="1879447"/>
            <a:ext cx="4390103" cy="2387600"/>
          </a:xfrm>
          <a:prstGeom prst="rect">
            <a:avLst/>
          </a:prstGeom>
        </p:spPr>
        <p:txBody>
          <a:bodyPr anchor="b">
            <a:normAutofit/>
          </a:bodyPr>
          <a:lstStyle>
            <a:lvl1pPr algn="l">
              <a:defRPr sz="4800">
                <a:solidFill>
                  <a:schemeClr val="bg1"/>
                </a:solidFill>
              </a:defRPr>
            </a:lvl1pPr>
          </a:lstStyle>
          <a:p>
            <a:r>
              <a:rPr lang="en-US" dirty="0"/>
              <a:t>Click to edit Master title style</a:t>
            </a:r>
          </a:p>
        </p:txBody>
      </p:sp>
      <p:sp>
        <p:nvSpPr>
          <p:cNvPr id="3" name="Subtitle 2">
            <a:extLst>
              <a:ext uri="{FF2B5EF4-FFF2-40B4-BE49-F238E27FC236}">
                <a16:creationId xmlns:a16="http://schemas.microsoft.com/office/drawing/2014/main" id="{D1FAD06B-ADEF-9846-AB81-A4E3AE9CC54A}"/>
              </a:ext>
            </a:extLst>
          </p:cNvPr>
          <p:cNvSpPr>
            <a:spLocks noGrp="1"/>
          </p:cNvSpPr>
          <p:nvPr>
            <p:ph type="subTitle" idx="1"/>
          </p:nvPr>
        </p:nvSpPr>
        <p:spPr>
          <a:xfrm>
            <a:off x="457200" y="4975122"/>
            <a:ext cx="4390103" cy="1039761"/>
          </a:xfrm>
          <a:prstGeom prst="rect">
            <a:avLst/>
          </a:prstGeom>
        </p:spPr>
        <p:txBody>
          <a:bodyPr/>
          <a:lstStyle>
            <a:lvl1pPr marL="0" indent="0" algn="l">
              <a:buNone/>
              <a:defRPr sz="240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6" name="Picture Placeholder 3">
            <a:extLst>
              <a:ext uri="{FF2B5EF4-FFF2-40B4-BE49-F238E27FC236}">
                <a16:creationId xmlns:a16="http://schemas.microsoft.com/office/drawing/2014/main" id="{369042D0-5033-4541-ADD4-1239414CD9A6}"/>
              </a:ext>
            </a:extLst>
          </p:cNvPr>
          <p:cNvSpPr>
            <a:spLocks noGrp="1"/>
          </p:cNvSpPr>
          <p:nvPr>
            <p:ph type="pic" sz="quarter" idx="10"/>
          </p:nvPr>
        </p:nvSpPr>
        <p:spPr>
          <a:xfrm>
            <a:off x="5029200" y="0"/>
            <a:ext cx="7162800" cy="6858000"/>
          </a:xfrm>
          <a:solidFill>
            <a:schemeClr val="bg1"/>
          </a:solidFill>
        </p:spPr>
        <p:txBody>
          <a:bodyPr/>
          <a:lstStyle>
            <a:lvl1pPr marL="0" indent="0">
              <a:buNone/>
              <a:defRPr/>
            </a:lvl1pPr>
          </a:lstStyle>
          <a:p>
            <a:endParaRPr lang="en-US" dirty="0"/>
          </a:p>
        </p:txBody>
      </p:sp>
      <p:pic>
        <p:nvPicPr>
          <p:cNvPr id="7" name="Picture 4" descr="Syracuse University is presented next to a block S in white on an orange background" title="Syracuse University Logo">
            <a:extLst>
              <a:ext uri="{FF2B5EF4-FFF2-40B4-BE49-F238E27FC236}">
                <a16:creationId xmlns:a16="http://schemas.microsoft.com/office/drawing/2014/main" id="{DE7701AA-76BC-3943-BF2D-8660BCB5DAEB}"/>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t="-735" b="735"/>
          <a:stretch/>
        </p:blipFill>
        <p:spPr>
          <a:xfrm>
            <a:off x="457200" y="457200"/>
            <a:ext cx="3300984" cy="621792"/>
          </a:xfrm>
          <a:prstGeom prst="rect">
            <a:avLst/>
          </a:prstGeom>
        </p:spPr>
      </p:pic>
    </p:spTree>
    <p:extLst>
      <p:ext uri="{BB962C8B-B14F-4D97-AF65-F5344CB8AC3E}">
        <p14:creationId xmlns:p14="http://schemas.microsoft.com/office/powerpoint/2010/main" val="240137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with Photo (Nav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DD7C3A-EF0B-4240-8101-CB6524BBA48C}"/>
              </a:ext>
            </a:extLst>
          </p:cNvPr>
          <p:cNvSpPr>
            <a:spLocks noGrp="1"/>
          </p:cNvSpPr>
          <p:nvPr>
            <p:ph type="ctrTitle"/>
          </p:nvPr>
        </p:nvSpPr>
        <p:spPr>
          <a:xfrm>
            <a:off x="457200" y="1879447"/>
            <a:ext cx="4390103" cy="2387600"/>
          </a:xfrm>
          <a:prstGeom prst="rect">
            <a:avLst/>
          </a:prstGeom>
        </p:spPr>
        <p:txBody>
          <a:bodyPr anchor="b">
            <a:normAutofit/>
          </a:bodyPr>
          <a:lstStyle>
            <a:lvl1pPr algn="l">
              <a:defRPr sz="4800">
                <a:solidFill>
                  <a:schemeClr val="bg1"/>
                </a:solidFill>
              </a:defRPr>
            </a:lvl1pPr>
          </a:lstStyle>
          <a:p>
            <a:r>
              <a:rPr lang="en-US" dirty="0"/>
              <a:t>Click to edit Master title style</a:t>
            </a:r>
          </a:p>
        </p:txBody>
      </p:sp>
      <p:sp>
        <p:nvSpPr>
          <p:cNvPr id="3" name="Subtitle 2">
            <a:extLst>
              <a:ext uri="{FF2B5EF4-FFF2-40B4-BE49-F238E27FC236}">
                <a16:creationId xmlns:a16="http://schemas.microsoft.com/office/drawing/2014/main" id="{D1FAD06B-ADEF-9846-AB81-A4E3AE9CC54A}"/>
              </a:ext>
            </a:extLst>
          </p:cNvPr>
          <p:cNvSpPr>
            <a:spLocks noGrp="1"/>
          </p:cNvSpPr>
          <p:nvPr>
            <p:ph type="subTitle" idx="1"/>
          </p:nvPr>
        </p:nvSpPr>
        <p:spPr>
          <a:xfrm>
            <a:off x="457200" y="4975122"/>
            <a:ext cx="4390103" cy="1039761"/>
          </a:xfrm>
          <a:prstGeom prst="rect">
            <a:avLst/>
          </a:prstGeom>
        </p:spPr>
        <p:txBody>
          <a:bodyPr/>
          <a:lstStyle>
            <a:lvl1pPr marL="0" indent="0" algn="l">
              <a:buNone/>
              <a:defRPr sz="2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5" name="Picture Placeholder 3">
            <a:extLst>
              <a:ext uri="{FF2B5EF4-FFF2-40B4-BE49-F238E27FC236}">
                <a16:creationId xmlns:a16="http://schemas.microsoft.com/office/drawing/2014/main" id="{DC87AD74-788A-2745-9A83-3936DD28B959}"/>
              </a:ext>
            </a:extLst>
          </p:cNvPr>
          <p:cNvSpPr>
            <a:spLocks noGrp="1"/>
          </p:cNvSpPr>
          <p:nvPr>
            <p:ph type="pic" sz="quarter" idx="10"/>
          </p:nvPr>
        </p:nvSpPr>
        <p:spPr>
          <a:xfrm>
            <a:off x="5029200" y="0"/>
            <a:ext cx="7162800" cy="6858000"/>
          </a:xfrm>
          <a:solidFill>
            <a:schemeClr val="bg1"/>
          </a:solidFill>
        </p:spPr>
        <p:txBody>
          <a:bodyPr/>
          <a:lstStyle>
            <a:lvl1pPr marL="0" indent="0">
              <a:buNone/>
              <a:defRPr/>
            </a:lvl1pPr>
          </a:lstStyle>
          <a:p>
            <a:endParaRPr lang="en-US" dirty="0"/>
          </a:p>
        </p:txBody>
      </p:sp>
      <p:pic>
        <p:nvPicPr>
          <p:cNvPr id="6" name="Picture 4" descr="Syracuse University is presented next to a block S in orange on a navy background. " title="Syracuse University Logo">
            <a:extLst>
              <a:ext uri="{FF2B5EF4-FFF2-40B4-BE49-F238E27FC236}">
                <a16:creationId xmlns:a16="http://schemas.microsoft.com/office/drawing/2014/main" id="{BAA10509-61C6-614C-9E42-CC55FDFFA38A}"/>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457200" y="457200"/>
            <a:ext cx="3300984" cy="621792"/>
          </a:xfrm>
          <a:prstGeom prst="rect">
            <a:avLst/>
          </a:prstGeom>
        </p:spPr>
      </p:pic>
    </p:spTree>
    <p:extLst>
      <p:ext uri="{BB962C8B-B14F-4D97-AF65-F5344CB8AC3E}">
        <p14:creationId xmlns:p14="http://schemas.microsoft.com/office/powerpoint/2010/main" val="5698648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87A350-A569-4D4A-A8C5-9F53139FA321}"/>
              </a:ext>
            </a:extLst>
          </p:cNvPr>
          <p:cNvSpPr>
            <a:spLocks noGrp="1"/>
          </p:cNvSpPr>
          <p:nvPr>
            <p:ph type="title"/>
          </p:nvPr>
        </p:nvSpPr>
        <p:spPr/>
        <p:txBody>
          <a:bodyPr>
            <a:normAutofit/>
          </a:bodyPr>
          <a:lstStyle>
            <a:lvl1pPr>
              <a:defRPr sz="3200"/>
            </a:lvl1pPr>
          </a:lstStyle>
          <a:p>
            <a:r>
              <a:rPr lang="en-US" dirty="0"/>
              <a:t>Click to edit Master title style</a:t>
            </a:r>
          </a:p>
        </p:txBody>
      </p:sp>
      <p:sp>
        <p:nvSpPr>
          <p:cNvPr id="5" name="Content Placeholder 2">
            <a:extLst>
              <a:ext uri="{FF2B5EF4-FFF2-40B4-BE49-F238E27FC236}">
                <a16:creationId xmlns:a16="http://schemas.microsoft.com/office/drawing/2014/main" id="{904DD360-C2B2-1A49-B668-FE02618F2B7F}"/>
              </a:ext>
            </a:extLst>
          </p:cNvPr>
          <p:cNvSpPr>
            <a:spLocks noGrp="1"/>
          </p:cNvSpPr>
          <p:nvPr>
            <p:ph idx="1"/>
          </p:nvPr>
        </p:nvSpPr>
        <p:spPr>
          <a:xfrm>
            <a:off x="838200" y="1825625"/>
            <a:ext cx="10515600" cy="4351338"/>
          </a:xfrm>
        </p:spPr>
        <p:txBody>
          <a:bodyPr/>
          <a:lstStyle>
            <a:lvl1pPr marL="0" indent="0">
              <a:buNone/>
              <a:defRPr/>
            </a:lvl1pPr>
            <a:lvl2pPr marL="9525" indent="0">
              <a:buNone/>
              <a:tabLst/>
              <a:defRPr/>
            </a:lvl2pPr>
            <a:lvl3pPr marL="9525" indent="0">
              <a:buNone/>
              <a:tabLst/>
              <a:defRPr/>
            </a:lvl3pPr>
            <a:lvl4pPr marL="9525" indent="0">
              <a:buNone/>
              <a:tabLst/>
              <a:defRPr/>
            </a:lvl4pPr>
            <a:lvl5pPr marL="9525"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447810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ulleted Lis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F9FBE8-57B1-984B-85C1-A3E9EEE3DDAE}"/>
              </a:ext>
            </a:extLst>
          </p:cNvPr>
          <p:cNvSpPr>
            <a:spLocks noGrp="1"/>
          </p:cNvSpPr>
          <p:nvPr>
            <p:ph type="title"/>
          </p:nvPr>
        </p:nvSpPr>
        <p:spPr/>
        <p:txBody>
          <a:bodyPr/>
          <a:lstStyle/>
          <a:p>
            <a:r>
              <a:rPr lang="en-US" dirty="0"/>
              <a:t>Click to edit Master title style</a:t>
            </a:r>
          </a:p>
        </p:txBody>
      </p:sp>
      <p:sp>
        <p:nvSpPr>
          <p:cNvPr id="5" name="Content Placeholder 2">
            <a:extLst>
              <a:ext uri="{FF2B5EF4-FFF2-40B4-BE49-F238E27FC236}">
                <a16:creationId xmlns:a16="http://schemas.microsoft.com/office/drawing/2014/main" id="{E5067853-CEB1-FC44-B005-DDF70C5D1070}"/>
              </a:ext>
            </a:extLst>
          </p:cNvPr>
          <p:cNvSpPr>
            <a:spLocks noGrp="1"/>
          </p:cNvSpPr>
          <p:nvPr>
            <p:ph idx="1"/>
          </p:nvPr>
        </p:nvSpPr>
        <p:spPr>
          <a:xfrm>
            <a:off x="838200" y="1825625"/>
            <a:ext cx="10515600" cy="4351338"/>
          </a:xfrm>
          <a:prstGeom prst="rect">
            <a:avLst/>
          </a:prstGeom>
        </p:spPr>
        <p:txBody>
          <a:bodyPr/>
          <a:lstStyle>
            <a:lvl1pPr>
              <a:defRPr sz="2800"/>
            </a:lvl1pPr>
            <a:lvl2pPr>
              <a:defRPr sz="2400"/>
            </a:lvl2pPr>
            <a:lvl3pPr>
              <a:defRPr sz="2400"/>
            </a:lvl3pPr>
            <a:lvl4pPr>
              <a:defRPr sz="2000"/>
            </a:lvl4pPr>
            <a:lvl5pPr>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607126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DF407E-022E-794A-A444-D97BCE8B55BA}"/>
              </a:ext>
            </a:extLst>
          </p:cNvPr>
          <p:cNvSpPr>
            <a:spLocks noGrp="1"/>
          </p:cNvSpPr>
          <p:nvPr>
            <p:ph type="title"/>
          </p:nvPr>
        </p:nvSpPr>
        <p:spPr/>
        <p:txBody>
          <a:bodyPr/>
          <a:lstStyle/>
          <a:p>
            <a:r>
              <a:rPr lang="en-US" dirty="0"/>
              <a:t>Click to edit Master title style</a:t>
            </a:r>
          </a:p>
        </p:txBody>
      </p:sp>
      <p:sp>
        <p:nvSpPr>
          <p:cNvPr id="7" name="Content Placeholder 2">
            <a:extLst>
              <a:ext uri="{FF2B5EF4-FFF2-40B4-BE49-F238E27FC236}">
                <a16:creationId xmlns:a16="http://schemas.microsoft.com/office/drawing/2014/main" id="{E5029A84-5503-7243-AB5C-33942C7CB20D}"/>
              </a:ext>
            </a:extLst>
          </p:cNvPr>
          <p:cNvSpPr>
            <a:spLocks noGrp="1"/>
          </p:cNvSpPr>
          <p:nvPr>
            <p:ph sz="half" idx="1"/>
          </p:nvPr>
        </p:nvSpPr>
        <p:spPr>
          <a:xfrm>
            <a:off x="838200" y="1825625"/>
            <a:ext cx="5181600" cy="4351338"/>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3">
            <a:extLst>
              <a:ext uri="{FF2B5EF4-FFF2-40B4-BE49-F238E27FC236}">
                <a16:creationId xmlns:a16="http://schemas.microsoft.com/office/drawing/2014/main" id="{8D58A4AA-3BBA-CD47-9E72-79747053069C}"/>
              </a:ext>
            </a:extLst>
          </p:cNvPr>
          <p:cNvSpPr>
            <a:spLocks noGrp="1"/>
          </p:cNvSpPr>
          <p:nvPr>
            <p:ph sz="half" idx="2"/>
          </p:nvPr>
        </p:nvSpPr>
        <p:spPr>
          <a:xfrm>
            <a:off x="6172200" y="1825625"/>
            <a:ext cx="5181600" cy="4351338"/>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446122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s with Subtitl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AD03F8-3E42-A544-82DD-AA6A2FE1F2B7}"/>
              </a:ext>
            </a:extLst>
          </p:cNvPr>
          <p:cNvSpPr>
            <a:spLocks noGrp="1"/>
          </p:cNvSpPr>
          <p:nvPr>
            <p:ph type="title"/>
          </p:nvPr>
        </p:nvSpPr>
        <p:spPr/>
        <p:txBody>
          <a:bodyPr/>
          <a:lstStyle/>
          <a:p>
            <a:r>
              <a:rPr lang="en-US" dirty="0"/>
              <a:t>Click to edit Master title style</a:t>
            </a:r>
          </a:p>
        </p:txBody>
      </p:sp>
      <p:sp>
        <p:nvSpPr>
          <p:cNvPr id="8" name="Text Placeholder 2">
            <a:extLst>
              <a:ext uri="{FF2B5EF4-FFF2-40B4-BE49-F238E27FC236}">
                <a16:creationId xmlns:a16="http://schemas.microsoft.com/office/drawing/2014/main" id="{292CCD6E-072F-2642-AB45-71658C90933B}"/>
              </a:ext>
            </a:extLst>
          </p:cNvPr>
          <p:cNvSpPr>
            <a:spLocks noGrp="1"/>
          </p:cNvSpPr>
          <p:nvPr>
            <p:ph type="body" idx="1"/>
          </p:nvPr>
        </p:nvSpPr>
        <p:spPr>
          <a:xfrm>
            <a:off x="839788" y="1825625"/>
            <a:ext cx="5157787" cy="731520"/>
          </a:xfrm>
          <a:prstGeom prst="rect">
            <a:avLst/>
          </a:prstGeom>
        </p:spPr>
        <p:txBody>
          <a:bodyPr anchor="b"/>
          <a:lstStyle>
            <a:lvl1pPr marL="0" indent="0">
              <a:buNone/>
              <a:defRPr sz="2400" b="1" i="0">
                <a:solidFill>
                  <a:schemeClr val="accent1"/>
                </a:solidFill>
                <a:latin typeface="Verdana" panose="020B0604030504040204" pitchFamily="34" charset="0"/>
                <a:ea typeface="Verdana" panose="020B0604030504040204" pitchFamily="34" charset="0"/>
                <a:cs typeface="Verdana" panose="020B060403050404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9" name="Content Placeholder 3">
            <a:extLst>
              <a:ext uri="{FF2B5EF4-FFF2-40B4-BE49-F238E27FC236}">
                <a16:creationId xmlns:a16="http://schemas.microsoft.com/office/drawing/2014/main" id="{FCF624C1-8860-7343-A9C7-D4AE6D946B8C}"/>
              </a:ext>
            </a:extLst>
          </p:cNvPr>
          <p:cNvSpPr>
            <a:spLocks noGrp="1"/>
          </p:cNvSpPr>
          <p:nvPr>
            <p:ph sz="half" idx="2"/>
          </p:nvPr>
        </p:nvSpPr>
        <p:spPr>
          <a:xfrm>
            <a:off x="839788" y="2651761"/>
            <a:ext cx="5157787" cy="3525202"/>
          </a:xfrm>
          <a:prstGeom prst="rect">
            <a:avLst/>
          </a:prstGeom>
        </p:spPr>
        <p:txBody>
          <a:bodyPr>
            <a:normAutofit/>
          </a:bodyPr>
          <a:lstStyle>
            <a:lvl1pPr>
              <a:defRPr sz="2400"/>
            </a:lvl1pPr>
            <a:lvl2pPr>
              <a:defRPr sz="2000"/>
            </a:lvl2pPr>
            <a:lvl3pPr>
              <a:defRPr sz="20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4">
            <a:extLst>
              <a:ext uri="{FF2B5EF4-FFF2-40B4-BE49-F238E27FC236}">
                <a16:creationId xmlns:a16="http://schemas.microsoft.com/office/drawing/2014/main" id="{6F7A2362-C790-E647-BCBF-A98393C550A5}"/>
              </a:ext>
            </a:extLst>
          </p:cNvPr>
          <p:cNvSpPr>
            <a:spLocks noGrp="1"/>
          </p:cNvSpPr>
          <p:nvPr>
            <p:ph type="body" sz="quarter" idx="3"/>
          </p:nvPr>
        </p:nvSpPr>
        <p:spPr>
          <a:xfrm>
            <a:off x="6172200" y="1825625"/>
            <a:ext cx="5183188" cy="731520"/>
          </a:xfrm>
          <a:prstGeom prst="rect">
            <a:avLst/>
          </a:prstGeom>
        </p:spPr>
        <p:txBody>
          <a:bodyPr anchor="b"/>
          <a:lstStyle>
            <a:lvl1pPr marL="0" indent="0">
              <a:buNone/>
              <a:defRPr sz="2400" b="1" i="0">
                <a:solidFill>
                  <a:schemeClr val="accent1"/>
                </a:solidFill>
                <a:latin typeface="Verdana" panose="020B0604030504040204" pitchFamily="34" charset="0"/>
                <a:ea typeface="Verdana" panose="020B0604030504040204" pitchFamily="34" charset="0"/>
                <a:cs typeface="Verdana" panose="020B060403050404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2" name="Content Placeholder 5">
            <a:extLst>
              <a:ext uri="{FF2B5EF4-FFF2-40B4-BE49-F238E27FC236}">
                <a16:creationId xmlns:a16="http://schemas.microsoft.com/office/drawing/2014/main" id="{03FD1DC2-B954-A943-AD79-573CC1E41B48}"/>
              </a:ext>
            </a:extLst>
          </p:cNvPr>
          <p:cNvSpPr>
            <a:spLocks noGrp="1"/>
          </p:cNvSpPr>
          <p:nvPr>
            <p:ph sz="quarter" idx="4"/>
          </p:nvPr>
        </p:nvSpPr>
        <p:spPr>
          <a:xfrm>
            <a:off x="6172200" y="2651761"/>
            <a:ext cx="5183188" cy="3525202"/>
          </a:xfrm>
          <a:prstGeom prst="rect">
            <a:avLst/>
          </a:prstGeom>
        </p:spPr>
        <p:txBody>
          <a:bodyPr>
            <a:normAutofit/>
          </a:bodyPr>
          <a:lstStyle>
            <a:lvl1pPr>
              <a:defRPr sz="2400"/>
            </a:lvl1pPr>
            <a:lvl2pPr>
              <a:defRPr sz="2000"/>
            </a:lvl2pPr>
            <a:lvl3pPr>
              <a:defRPr sz="20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46151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194CB2F0-51AE-5C4D-B565-575D8027D99A}"/>
              </a:ext>
            </a:extLst>
          </p:cNvPr>
          <p:cNvSpPr>
            <a:spLocks noGrp="1"/>
          </p:cNvSpPr>
          <p:nvPr>
            <p:ph type="title"/>
          </p:nvPr>
        </p:nvSpPr>
        <p:spPr>
          <a:xfrm>
            <a:off x="838200" y="365125"/>
            <a:ext cx="10515600" cy="1325563"/>
          </a:xfrm>
          <a:prstGeom prst="rect">
            <a:avLst/>
          </a:prstGeom>
        </p:spPr>
        <p:txBody>
          <a:bodyPr vert="horz" lIns="0" tIns="45720" rIns="0" bIns="45720" rtlCol="0" anchor="ctr">
            <a:normAutofit/>
          </a:bodyPr>
          <a:lstStyle/>
          <a:p>
            <a:r>
              <a:rPr lang="en-US" dirty="0"/>
              <a:t>Click to edit Master title style</a:t>
            </a:r>
          </a:p>
        </p:txBody>
      </p:sp>
      <p:sp>
        <p:nvSpPr>
          <p:cNvPr id="8" name="Text Placeholder 2">
            <a:extLst>
              <a:ext uri="{FF2B5EF4-FFF2-40B4-BE49-F238E27FC236}">
                <a16:creationId xmlns:a16="http://schemas.microsoft.com/office/drawing/2014/main" id="{CBCC5045-1D03-7D4A-9807-27BCB241BDDB}"/>
              </a:ext>
            </a:extLst>
          </p:cNvPr>
          <p:cNvSpPr>
            <a:spLocks noGrp="1"/>
          </p:cNvSpPr>
          <p:nvPr>
            <p:ph type="body" idx="1"/>
          </p:nvPr>
        </p:nvSpPr>
        <p:spPr>
          <a:xfrm>
            <a:off x="838200" y="1825625"/>
            <a:ext cx="10515600" cy="4352544"/>
          </a:xfrm>
          <a:prstGeom prst="rect">
            <a:avLst/>
          </a:prstGeom>
        </p:spPr>
        <p:txBody>
          <a:bodyPr vert="horz" lIns="0" tIns="45720" rIns="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9" name="Straight Connector 3">
            <a:extLst>
              <a:ext uri="{FF2B5EF4-FFF2-40B4-BE49-F238E27FC236}">
                <a16:creationId xmlns:a16="http://schemas.microsoft.com/office/drawing/2014/main" id="{08139C9B-1722-DF45-9141-674D6389476B}"/>
              </a:ext>
            </a:extLst>
          </p:cNvPr>
          <p:cNvCxnSpPr>
            <a:cxnSpLocks/>
          </p:cNvCxnSpPr>
          <p:nvPr userDrawn="1"/>
        </p:nvCxnSpPr>
        <p:spPr>
          <a:xfrm>
            <a:off x="838200" y="6355845"/>
            <a:ext cx="10515600" cy="0"/>
          </a:xfrm>
          <a:prstGeom prst="line">
            <a:avLst/>
          </a:prstGeom>
          <a:ln>
            <a:solidFill>
              <a:schemeClr val="tx2"/>
            </a:solidFill>
          </a:ln>
          <a:effectLst/>
        </p:spPr>
        <p:style>
          <a:lnRef idx="1">
            <a:schemeClr val="accent1"/>
          </a:lnRef>
          <a:fillRef idx="0">
            <a:schemeClr val="accent1"/>
          </a:fillRef>
          <a:effectRef idx="0">
            <a:schemeClr val="accent1"/>
          </a:effectRef>
          <a:fontRef idx="minor">
            <a:schemeClr val="tx1"/>
          </a:fontRef>
        </p:style>
      </p:cxnSp>
      <p:sp>
        <p:nvSpPr>
          <p:cNvPr id="11" name="TextBox 4">
            <a:extLst>
              <a:ext uri="{FF2B5EF4-FFF2-40B4-BE49-F238E27FC236}">
                <a16:creationId xmlns:a16="http://schemas.microsoft.com/office/drawing/2014/main" id="{B074448F-ECDF-DC44-9F43-FD59771C7B33}"/>
              </a:ext>
            </a:extLst>
          </p:cNvPr>
          <p:cNvSpPr txBox="1"/>
          <p:nvPr userDrawn="1"/>
        </p:nvSpPr>
        <p:spPr>
          <a:xfrm>
            <a:off x="838200" y="6355845"/>
            <a:ext cx="1919243" cy="365125"/>
          </a:xfrm>
          <a:prstGeom prst="rect">
            <a:avLst/>
          </a:prstGeom>
          <a:noFill/>
        </p:spPr>
        <p:txBody>
          <a:bodyPr wrap="none" lIns="0" rIns="0" rtlCol="0" anchor="ctr">
            <a:noAutofit/>
          </a:bodyPr>
          <a:lstStyle/>
          <a:p>
            <a:r>
              <a:rPr lang="en-US" sz="1000" dirty="0">
                <a:solidFill>
                  <a:schemeClr val="tx2"/>
                </a:solidFill>
                <a:latin typeface="Georgia" panose="02040502050405020303" pitchFamily="18" charset="0"/>
                <a:ea typeface="Verdana" panose="020B0604030504040204" pitchFamily="34" charset="0"/>
                <a:cs typeface="Verdana" panose="020B0604030504040204" pitchFamily="34" charset="0"/>
              </a:rPr>
              <a:t>Syracuse University</a:t>
            </a:r>
          </a:p>
        </p:txBody>
      </p:sp>
      <p:sp>
        <p:nvSpPr>
          <p:cNvPr id="12" name="TextBox 5">
            <a:extLst>
              <a:ext uri="{FF2B5EF4-FFF2-40B4-BE49-F238E27FC236}">
                <a16:creationId xmlns:a16="http://schemas.microsoft.com/office/drawing/2014/main" id="{5617610D-C255-5549-8A79-A9BD2F9C5841}"/>
              </a:ext>
            </a:extLst>
          </p:cNvPr>
          <p:cNvSpPr txBox="1"/>
          <p:nvPr userDrawn="1"/>
        </p:nvSpPr>
        <p:spPr>
          <a:xfrm>
            <a:off x="9434557" y="6355845"/>
            <a:ext cx="1919243" cy="365125"/>
          </a:xfrm>
          <a:prstGeom prst="rect">
            <a:avLst/>
          </a:prstGeom>
          <a:noFill/>
        </p:spPr>
        <p:txBody>
          <a:bodyPr wrap="none" lIns="0" rIns="0" rtlCol="0" anchor="ctr">
            <a:noAutofit/>
          </a:bodyPr>
          <a:lstStyle/>
          <a:p>
            <a:pPr algn="r"/>
            <a:fld id="{9A343670-1D05-7C47-B2D6-B371475A4076}" type="slidenum">
              <a:rPr lang="en-US" sz="900" b="0" smtClean="0">
                <a:solidFill>
                  <a:schemeClr val="tx2"/>
                </a:solidFill>
                <a:latin typeface="Verdana" panose="020B0604030504040204" pitchFamily="34" charset="0"/>
                <a:ea typeface="Verdana" panose="020B0604030504040204" pitchFamily="34" charset="0"/>
                <a:cs typeface="Verdana" panose="020B0604030504040204" pitchFamily="34" charset="0"/>
              </a:rPr>
              <a:t>‹#›</a:t>
            </a:fld>
            <a:endParaRPr lang="en-US" sz="900" b="0" dirty="0">
              <a:solidFill>
                <a:schemeClr val="tx2"/>
              </a:solidFill>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3668965934"/>
      </p:ext>
    </p:extLst>
  </p:cSld>
  <p:clrMap bg1="lt1" tx1="dk1" bg2="lt2" tx2="dk2" accent1="accent1" accent2="accent2" accent3="accent3" accent4="accent4" accent5="accent5" accent6="accent6" hlink="hlink" folHlink="folHlink"/>
  <p:sldLayoutIdLst>
    <p:sldLayoutId id="2147483649" r:id="rId1"/>
    <p:sldLayoutId id="2147483664" r:id="rId2"/>
    <p:sldLayoutId id="2147483665" r:id="rId3"/>
    <p:sldLayoutId id="2147483666" r:id="rId4"/>
    <p:sldLayoutId id="2147483668" r:id="rId5"/>
    <p:sldLayoutId id="2147483671" r:id="rId6"/>
    <p:sldLayoutId id="2147483650" r:id="rId7"/>
    <p:sldLayoutId id="2147483652" r:id="rId8"/>
    <p:sldLayoutId id="2147483653" r:id="rId9"/>
    <p:sldLayoutId id="2147483672" r:id="rId10"/>
    <p:sldLayoutId id="2147483655" r:id="rId11"/>
    <p:sldLayoutId id="2147483654" r:id="rId12"/>
    <p:sldLayoutId id="2147483673" r:id="rId13"/>
    <p:sldLayoutId id="2147483658" r:id="rId14"/>
    <p:sldLayoutId id="2147483657" r:id="rId15"/>
    <p:sldLayoutId id="2147483662" r:id="rId16"/>
    <p:sldLayoutId id="2147483663" r:id="rId17"/>
    <p:sldLayoutId id="2147483656" r:id="rId18"/>
    <p:sldLayoutId id="2147483660" r:id="rId19"/>
    <p:sldLayoutId id="2147483661" r:id="rId20"/>
  </p:sldLayoutIdLst>
  <p:txStyles>
    <p:titleStyle>
      <a:lvl1pPr algn="l" defTabSz="914400" rtl="0" eaLnBrk="1" latinLnBrk="0" hangingPunct="1">
        <a:lnSpc>
          <a:spcPct val="90000"/>
        </a:lnSpc>
        <a:spcBef>
          <a:spcPct val="0"/>
        </a:spcBef>
        <a:buNone/>
        <a:defRPr sz="32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228600" indent="-228600" algn="l" defTabSz="914400" rtl="0" eaLnBrk="1" latinLnBrk="0" hangingPunct="1">
        <a:lnSpc>
          <a:spcPct val="90000"/>
        </a:lnSpc>
        <a:spcBef>
          <a:spcPts val="0"/>
        </a:spcBef>
        <a:spcAft>
          <a:spcPts val="1200"/>
        </a:spcAft>
        <a:buClr>
          <a:schemeClr val="tx2"/>
        </a:buClr>
        <a:buFont typeface="Arial" panose="020B0604020202020204" pitchFamily="34" charset="0"/>
        <a:buChar char="•"/>
        <a:defRPr sz="2800" kern="1200">
          <a:solidFill>
            <a:schemeClr val="accent1"/>
          </a:solidFill>
          <a:latin typeface="Verdana" panose="020B0604030504040204" pitchFamily="34" charset="0"/>
          <a:ea typeface="Verdana" panose="020B0604030504040204" pitchFamily="34" charset="0"/>
          <a:cs typeface="Verdana" panose="020B0604030504040204" pitchFamily="34" charset="0"/>
        </a:defRPr>
      </a:lvl1pPr>
      <a:lvl2pPr marL="685800" indent="-228600" algn="l" defTabSz="914400" rtl="0" eaLnBrk="1" latinLnBrk="0" hangingPunct="1">
        <a:lnSpc>
          <a:spcPct val="90000"/>
        </a:lnSpc>
        <a:spcBef>
          <a:spcPts val="0"/>
        </a:spcBef>
        <a:spcAft>
          <a:spcPts val="1200"/>
        </a:spcAft>
        <a:buClr>
          <a:schemeClr val="tx2"/>
        </a:buClr>
        <a:buFont typeface="System Font Regular"/>
        <a:buChar char="–"/>
        <a:defRPr sz="2400" kern="1200">
          <a:solidFill>
            <a:schemeClr val="accent1"/>
          </a:solidFill>
          <a:latin typeface="Verdana" panose="020B0604030504040204" pitchFamily="34" charset="0"/>
          <a:ea typeface="Verdana" panose="020B0604030504040204" pitchFamily="34" charset="0"/>
          <a:cs typeface="Verdana" panose="020B0604030504040204" pitchFamily="34" charset="0"/>
        </a:defRPr>
      </a:lvl2pPr>
      <a:lvl3pPr marL="1143000" indent="-228600" algn="l" defTabSz="914400" rtl="0" eaLnBrk="1" latinLnBrk="0" hangingPunct="1">
        <a:lnSpc>
          <a:spcPct val="90000"/>
        </a:lnSpc>
        <a:spcBef>
          <a:spcPts val="0"/>
        </a:spcBef>
        <a:spcAft>
          <a:spcPts val="1200"/>
        </a:spcAft>
        <a:buClr>
          <a:schemeClr val="accent1"/>
        </a:buClr>
        <a:buFont typeface="Wingdings" pitchFamily="2" charset="2"/>
        <a:buChar char="§"/>
        <a:defRPr sz="2400" kern="1200">
          <a:solidFill>
            <a:schemeClr val="accent1"/>
          </a:solidFill>
          <a:latin typeface="Verdana" panose="020B0604030504040204" pitchFamily="34" charset="0"/>
          <a:ea typeface="Verdana" panose="020B0604030504040204" pitchFamily="34" charset="0"/>
          <a:cs typeface="Verdana" panose="020B0604030504040204" pitchFamily="34" charset="0"/>
        </a:defRPr>
      </a:lvl3pPr>
      <a:lvl4pPr marL="1600200" indent="-228600" algn="l" defTabSz="914400" rtl="0" eaLnBrk="1" latinLnBrk="0" hangingPunct="1">
        <a:lnSpc>
          <a:spcPct val="90000"/>
        </a:lnSpc>
        <a:spcBef>
          <a:spcPts val="0"/>
        </a:spcBef>
        <a:spcAft>
          <a:spcPts val="1200"/>
        </a:spcAft>
        <a:buClr>
          <a:schemeClr val="accent1"/>
        </a:buClr>
        <a:buFont typeface="System Font Regular"/>
        <a:buChar char="–"/>
        <a:defRPr sz="2000" kern="1200">
          <a:solidFill>
            <a:schemeClr val="accent1"/>
          </a:solidFill>
          <a:latin typeface="Verdana" panose="020B0604030504040204" pitchFamily="34" charset="0"/>
          <a:ea typeface="Verdana" panose="020B0604030504040204" pitchFamily="34" charset="0"/>
          <a:cs typeface="Verdana" panose="020B0604030504040204" pitchFamily="34" charset="0"/>
        </a:defRPr>
      </a:lvl4pPr>
      <a:lvl5pPr marL="2057400" indent="-228600" algn="l" defTabSz="914400" rtl="0" eaLnBrk="1" latinLnBrk="0" hangingPunct="1">
        <a:lnSpc>
          <a:spcPct val="90000"/>
        </a:lnSpc>
        <a:spcBef>
          <a:spcPts val="0"/>
        </a:spcBef>
        <a:spcAft>
          <a:spcPts val="1200"/>
        </a:spcAft>
        <a:buClrTx/>
        <a:buFont typeface="Arial" panose="020B0604020202020204" pitchFamily="34" charset="0"/>
        <a:buChar char="•"/>
        <a:defRPr sz="2000" kern="1200">
          <a:solidFill>
            <a:schemeClr val="accent1"/>
          </a:solidFill>
          <a:latin typeface="Verdana" panose="020B0604030504040204" pitchFamily="34" charset="0"/>
          <a:ea typeface="Verdana" panose="020B0604030504040204" pitchFamily="34" charset="0"/>
          <a:cs typeface="Verdan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5.xml"/><Relationship Id="rId1" Type="http://schemas.openxmlformats.org/officeDocument/2006/relationships/video" Target="https://www.youtube.com/embed/eD9siyn6O2o?feature=oembed" TargetMode="External"/><Relationship Id="rId4" Type="http://schemas.openxmlformats.org/officeDocument/2006/relationships/image" Target="../media/image21.jpe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9.xml"/><Relationship Id="rId1" Type="http://schemas.openxmlformats.org/officeDocument/2006/relationships/slideLayout" Target="../slideLayouts/slideLayout19.xml"/><Relationship Id="rId4" Type="http://schemas.openxmlformats.org/officeDocument/2006/relationships/image" Target="../media/image28.jpe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7.xml"/><Relationship Id="rId1" Type="http://schemas.openxmlformats.org/officeDocument/2006/relationships/video" Target="https://www.youtube.com/embed/xVXLsBGdkJc?feature=oembed" TargetMode="External"/><Relationship Id="rId5" Type="http://schemas.openxmlformats.org/officeDocument/2006/relationships/image" Target="../media/image8.png"/><Relationship Id="rId4" Type="http://schemas.openxmlformats.org/officeDocument/2006/relationships/image" Target="../media/image7.jpeg"/></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2.gif"/><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745392A-11CE-E74B-90CA-48A9836D2F0C}"/>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r="11234" b="6666"/>
          <a:stretch/>
        </p:blipFill>
        <p:spPr>
          <a:xfrm>
            <a:off x="7772400" y="457200"/>
            <a:ext cx="4419600" cy="6400800"/>
          </a:xfrm>
          <a:prstGeom prst="rect">
            <a:avLst/>
          </a:prstGeom>
        </p:spPr>
      </p:pic>
      <p:sp>
        <p:nvSpPr>
          <p:cNvPr id="7" name="Title 1">
            <a:extLst>
              <a:ext uri="{FF2B5EF4-FFF2-40B4-BE49-F238E27FC236}">
                <a16:creationId xmlns:a16="http://schemas.microsoft.com/office/drawing/2014/main" id="{2AC1A53C-007F-0442-93D0-9835CD7F46A2}"/>
              </a:ext>
            </a:extLst>
          </p:cNvPr>
          <p:cNvSpPr txBox="1">
            <a:spLocks/>
          </p:cNvSpPr>
          <p:nvPr/>
        </p:nvSpPr>
        <p:spPr>
          <a:xfrm>
            <a:off x="883920" y="-609600"/>
            <a:ext cx="6888480" cy="4800600"/>
          </a:xfrm>
          <a:prstGeom prst="rect">
            <a:avLst/>
          </a:prstGeom>
        </p:spPr>
        <p:txBody>
          <a:bodyPr vert="horz" lIns="0" tIns="45720" rIns="0" bIns="45720" rtlCol="0" anchor="b">
            <a:normAutofit fontScale="32500" lnSpcReduction="20000"/>
          </a:bodyPr>
          <a:lstStyle>
            <a:lvl1pPr algn="l" defTabSz="914400" rtl="0" eaLnBrk="1" latinLnBrk="0" hangingPunct="1">
              <a:lnSpc>
                <a:spcPct val="90000"/>
              </a:lnSpc>
              <a:spcBef>
                <a:spcPct val="0"/>
              </a:spcBef>
              <a:buNone/>
              <a:defRPr sz="48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a:lstStyle>
          <a:p>
            <a:pPr>
              <a:lnSpc>
                <a:spcPct val="170000"/>
              </a:lnSpc>
            </a:pPr>
            <a:br>
              <a:rPr lang="en-US" dirty="0"/>
            </a:br>
            <a:endParaRPr lang="en-US" dirty="0"/>
          </a:p>
          <a:p>
            <a:pPr>
              <a:lnSpc>
                <a:spcPct val="170000"/>
              </a:lnSpc>
            </a:pPr>
            <a:endParaRPr lang="en-US" sz="6500" dirty="0">
              <a:latin typeface="+mn-lt"/>
            </a:endParaRPr>
          </a:p>
          <a:p>
            <a:pPr>
              <a:lnSpc>
                <a:spcPct val="170000"/>
              </a:lnSpc>
            </a:pPr>
            <a:endParaRPr lang="en-US" sz="6500" b="1" i="0" dirty="0">
              <a:effectLst/>
              <a:highlight>
                <a:srgbClr val="FFFFFF"/>
              </a:highlight>
              <a:latin typeface="+mn-lt"/>
            </a:endParaRPr>
          </a:p>
          <a:p>
            <a:pPr>
              <a:lnSpc>
                <a:spcPct val="170000"/>
              </a:lnSpc>
            </a:pPr>
            <a:r>
              <a:rPr lang="en-US" sz="6500" b="1" i="0" dirty="0">
                <a:effectLst/>
                <a:highlight>
                  <a:srgbClr val="FFFFFF"/>
                </a:highlight>
                <a:latin typeface="+mn-lt"/>
              </a:rPr>
              <a:t>Targeting the Soleus and Quadriceps </a:t>
            </a:r>
          </a:p>
          <a:p>
            <a:pPr>
              <a:lnSpc>
                <a:spcPct val="170000"/>
              </a:lnSpc>
            </a:pPr>
            <a:r>
              <a:rPr lang="en-US" sz="6500" b="1" i="0" dirty="0">
                <a:effectLst/>
                <a:highlight>
                  <a:srgbClr val="FFFFFF"/>
                </a:highlight>
                <a:latin typeface="+mn-lt"/>
              </a:rPr>
              <a:t>Muscles Using Powered Robotic Rehabilitation Devices and Neuromuscular Control</a:t>
            </a:r>
            <a:endParaRPr lang="en-US" sz="6500" b="1" dirty="0">
              <a:latin typeface="+mn-lt"/>
            </a:endParaRPr>
          </a:p>
          <a:p>
            <a:pPr>
              <a:lnSpc>
                <a:spcPct val="170000"/>
              </a:lnSpc>
            </a:pPr>
            <a:r>
              <a:rPr lang="en-US" dirty="0"/>
              <a:t> </a:t>
            </a:r>
          </a:p>
        </p:txBody>
      </p:sp>
      <p:sp>
        <p:nvSpPr>
          <p:cNvPr id="8" name="Subtitle 2">
            <a:extLst>
              <a:ext uri="{FF2B5EF4-FFF2-40B4-BE49-F238E27FC236}">
                <a16:creationId xmlns:a16="http://schemas.microsoft.com/office/drawing/2014/main" id="{C792685D-3C27-0C4C-B543-0E9377810B82}"/>
              </a:ext>
            </a:extLst>
          </p:cNvPr>
          <p:cNvSpPr>
            <a:spLocks noGrp="1"/>
          </p:cNvSpPr>
          <p:nvPr>
            <p:ph type="subTitle" idx="1"/>
          </p:nvPr>
        </p:nvSpPr>
        <p:spPr>
          <a:xfrm>
            <a:off x="-1676400" y="2803003"/>
            <a:ext cx="6888480" cy="3124200"/>
          </a:xfrm>
        </p:spPr>
        <p:txBody>
          <a:bodyPr>
            <a:normAutofit/>
          </a:bodyPr>
          <a:lstStyle/>
          <a:p>
            <a:br>
              <a:rPr lang="en-US" dirty="0"/>
            </a:br>
            <a:endParaRPr lang="en-US" dirty="0"/>
          </a:p>
          <a:p>
            <a:r>
              <a:rPr lang="en-US" dirty="0"/>
              <a:t> </a:t>
            </a:r>
          </a:p>
          <a:p>
            <a:pPr algn="ctr"/>
            <a:r>
              <a:rPr lang="en-US" dirty="0"/>
              <a:t>Evan Tulsky</a:t>
            </a:r>
          </a:p>
        </p:txBody>
      </p:sp>
    </p:spTree>
    <p:extLst>
      <p:ext uri="{BB962C8B-B14F-4D97-AF65-F5344CB8AC3E}">
        <p14:creationId xmlns:p14="http://schemas.microsoft.com/office/powerpoint/2010/main" val="15850670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BB139E-10A9-564F-7CA5-B0A0222520E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D1B2587-6BC0-608B-5871-D8614A6C5EBC}"/>
              </a:ext>
            </a:extLst>
          </p:cNvPr>
          <p:cNvSpPr>
            <a:spLocks noGrp="1"/>
          </p:cNvSpPr>
          <p:nvPr>
            <p:ph type="title"/>
          </p:nvPr>
        </p:nvSpPr>
        <p:spPr/>
        <p:txBody>
          <a:bodyPr>
            <a:normAutofit/>
          </a:bodyPr>
          <a:lstStyle/>
          <a:p>
            <a:r>
              <a:rPr lang="en-US" sz="3600" dirty="0"/>
              <a:t>Block Diagram of Ankle Orthosis System</a:t>
            </a:r>
          </a:p>
        </p:txBody>
      </p:sp>
      <p:pic>
        <p:nvPicPr>
          <p:cNvPr id="6" name="Picture 5" descr="A diagram of a computer program&#10;&#10;Description automatically generated">
            <a:extLst>
              <a:ext uri="{FF2B5EF4-FFF2-40B4-BE49-F238E27FC236}">
                <a16:creationId xmlns:a16="http://schemas.microsoft.com/office/drawing/2014/main" id="{520F2D31-38DF-0EBE-276D-2B12673C95B8}"/>
              </a:ext>
            </a:extLst>
          </p:cNvPr>
          <p:cNvPicPr>
            <a:picLocks noChangeAspect="1"/>
          </p:cNvPicPr>
          <p:nvPr/>
        </p:nvPicPr>
        <p:blipFill rotWithShape="1">
          <a:blip r:embed="rId2"/>
          <a:srcRect l="3771" t="11732" r="2516" b="8490"/>
          <a:stretch/>
        </p:blipFill>
        <p:spPr>
          <a:xfrm>
            <a:off x="247650" y="1896570"/>
            <a:ext cx="11696700" cy="2826047"/>
          </a:xfrm>
          <a:prstGeom prst="rect">
            <a:avLst/>
          </a:prstGeom>
        </p:spPr>
      </p:pic>
      <p:pic>
        <p:nvPicPr>
          <p:cNvPr id="3" name="Picture 2" descr="A math equations with black lines&#10;&#10;Description automatically generated with medium confidence">
            <a:extLst>
              <a:ext uri="{FF2B5EF4-FFF2-40B4-BE49-F238E27FC236}">
                <a16:creationId xmlns:a16="http://schemas.microsoft.com/office/drawing/2014/main" id="{631804CF-6765-B740-9384-2A8F569777B6}"/>
              </a:ext>
            </a:extLst>
          </p:cNvPr>
          <p:cNvPicPr>
            <a:picLocks noChangeAspect="1"/>
          </p:cNvPicPr>
          <p:nvPr/>
        </p:nvPicPr>
        <p:blipFill>
          <a:blip r:embed="rId3"/>
          <a:stretch>
            <a:fillRect/>
          </a:stretch>
        </p:blipFill>
        <p:spPr>
          <a:xfrm>
            <a:off x="6858000" y="5029200"/>
            <a:ext cx="2088127" cy="862701"/>
          </a:xfrm>
          <a:prstGeom prst="rect">
            <a:avLst/>
          </a:prstGeom>
        </p:spPr>
      </p:pic>
      <p:sp>
        <p:nvSpPr>
          <p:cNvPr id="4" name="Rectangle 3">
            <a:extLst>
              <a:ext uri="{FF2B5EF4-FFF2-40B4-BE49-F238E27FC236}">
                <a16:creationId xmlns:a16="http://schemas.microsoft.com/office/drawing/2014/main" id="{60FBC185-BC69-82EB-E6D7-0ED7D5C34B9C}"/>
              </a:ext>
            </a:extLst>
          </p:cNvPr>
          <p:cNvSpPr/>
          <p:nvPr/>
        </p:nvSpPr>
        <p:spPr>
          <a:xfrm>
            <a:off x="8811491" y="5029200"/>
            <a:ext cx="304800" cy="5334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44363EC6-71DB-4738-EEDE-8B0DD105049E}"/>
              </a:ext>
            </a:extLst>
          </p:cNvPr>
          <p:cNvSpPr/>
          <p:nvPr/>
        </p:nvSpPr>
        <p:spPr>
          <a:xfrm>
            <a:off x="8878809" y="5523152"/>
            <a:ext cx="304800" cy="5334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005336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98DF4D-4D5E-4C94-0357-FE35461A366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21A4694-6406-25E8-D3AB-0ACFC49D6748}"/>
              </a:ext>
            </a:extLst>
          </p:cNvPr>
          <p:cNvSpPr>
            <a:spLocks noGrp="1"/>
          </p:cNvSpPr>
          <p:nvPr>
            <p:ph type="title"/>
          </p:nvPr>
        </p:nvSpPr>
        <p:spPr/>
        <p:txBody>
          <a:bodyPr>
            <a:normAutofit/>
          </a:bodyPr>
          <a:lstStyle/>
          <a:p>
            <a:r>
              <a:rPr lang="en-US" sz="3600" dirty="0"/>
              <a:t>Approach</a:t>
            </a:r>
            <a:endParaRPr lang="en-US" dirty="0"/>
          </a:p>
        </p:txBody>
      </p:sp>
      <p:sp>
        <p:nvSpPr>
          <p:cNvPr id="3" name="Content Placeholder 2">
            <a:extLst>
              <a:ext uri="{FF2B5EF4-FFF2-40B4-BE49-F238E27FC236}">
                <a16:creationId xmlns:a16="http://schemas.microsoft.com/office/drawing/2014/main" id="{A4FE0912-8688-E469-402E-1D8774407C3C}"/>
              </a:ext>
            </a:extLst>
          </p:cNvPr>
          <p:cNvSpPr>
            <a:spLocks noGrp="1"/>
          </p:cNvSpPr>
          <p:nvPr>
            <p:ph idx="1"/>
          </p:nvPr>
        </p:nvSpPr>
        <p:spPr>
          <a:xfrm>
            <a:off x="838200" y="1825625"/>
            <a:ext cx="10515600" cy="4351338"/>
          </a:xfrm>
        </p:spPr>
        <p:txBody>
          <a:bodyPr/>
          <a:lstStyle/>
          <a:p>
            <a:r>
              <a:rPr lang="en-US" dirty="0"/>
              <a:t>4 able bodied individuals</a:t>
            </a:r>
          </a:p>
          <a:p>
            <a:pPr lvl="1"/>
            <a:r>
              <a:rPr lang="en-US" dirty="0"/>
              <a:t>360 second walking experiment</a:t>
            </a:r>
          </a:p>
          <a:p>
            <a:r>
              <a:rPr lang="en-US" dirty="0"/>
              <a:t>Perturbations applied every third walking step</a:t>
            </a:r>
          </a:p>
          <a:p>
            <a:r>
              <a:rPr lang="en-US" dirty="0"/>
              <a:t>Treadmill walking at a comfortable 1 m/s</a:t>
            </a:r>
          </a:p>
          <a:p>
            <a:r>
              <a:rPr lang="en-US" dirty="0"/>
              <a:t>Participants instructed to follow metronome</a:t>
            </a:r>
          </a:p>
          <a:p>
            <a:endParaRPr lang="en-US" dirty="0"/>
          </a:p>
          <a:p>
            <a:endParaRPr lang="en-US" dirty="0"/>
          </a:p>
        </p:txBody>
      </p:sp>
    </p:spTree>
    <p:extLst>
      <p:ext uri="{BB962C8B-B14F-4D97-AF65-F5344CB8AC3E}">
        <p14:creationId xmlns:p14="http://schemas.microsoft.com/office/powerpoint/2010/main" val="5206543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916D17-5EFE-26F4-D0A1-0BF6CCFB58A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56DD59B-C9FC-2AC5-2860-EC8FE3D1199F}"/>
              </a:ext>
            </a:extLst>
          </p:cNvPr>
          <p:cNvSpPr>
            <a:spLocks noGrp="1"/>
          </p:cNvSpPr>
          <p:nvPr>
            <p:ph type="title"/>
          </p:nvPr>
        </p:nvSpPr>
        <p:spPr/>
        <p:txBody>
          <a:bodyPr>
            <a:normAutofit/>
          </a:bodyPr>
          <a:lstStyle/>
          <a:p>
            <a:r>
              <a:rPr lang="en-US" sz="3600" dirty="0"/>
              <a:t>Results</a:t>
            </a:r>
          </a:p>
        </p:txBody>
      </p:sp>
      <p:pic>
        <p:nvPicPr>
          <p:cNvPr id="8" name="Content Placeholder 7">
            <a:extLst>
              <a:ext uri="{FF2B5EF4-FFF2-40B4-BE49-F238E27FC236}">
                <a16:creationId xmlns:a16="http://schemas.microsoft.com/office/drawing/2014/main" id="{9EF6CEC7-84A6-A977-6EAC-C03D808840C0}"/>
              </a:ext>
            </a:extLst>
          </p:cNvPr>
          <p:cNvPicPr>
            <a:picLocks noGrp="1" noChangeAspect="1"/>
          </p:cNvPicPr>
          <p:nvPr>
            <p:ph idx="1"/>
          </p:nvPr>
        </p:nvPicPr>
        <p:blipFill>
          <a:blip r:embed="rId2"/>
          <a:stretch>
            <a:fillRect/>
          </a:stretch>
        </p:blipFill>
        <p:spPr>
          <a:xfrm>
            <a:off x="703385" y="1244239"/>
            <a:ext cx="11192854" cy="2362200"/>
          </a:xfrm>
        </p:spPr>
      </p:pic>
      <p:pic>
        <p:nvPicPr>
          <p:cNvPr id="6" name="Picture 5" descr="A graph with blue dots and numbers&#10;&#10;Description automatically generated">
            <a:extLst>
              <a:ext uri="{FF2B5EF4-FFF2-40B4-BE49-F238E27FC236}">
                <a16:creationId xmlns:a16="http://schemas.microsoft.com/office/drawing/2014/main" id="{97D19059-9986-CE92-7B81-D97DF9758C84}"/>
              </a:ext>
            </a:extLst>
          </p:cNvPr>
          <p:cNvPicPr>
            <a:picLocks noChangeAspect="1"/>
          </p:cNvPicPr>
          <p:nvPr/>
        </p:nvPicPr>
        <p:blipFill rotWithShape="1">
          <a:blip r:embed="rId3"/>
          <a:srcRect t="2076"/>
          <a:stretch/>
        </p:blipFill>
        <p:spPr>
          <a:xfrm>
            <a:off x="703385" y="3638230"/>
            <a:ext cx="5361246" cy="2671130"/>
          </a:xfrm>
          <a:prstGeom prst="rect">
            <a:avLst/>
          </a:prstGeom>
        </p:spPr>
      </p:pic>
      <p:pic>
        <p:nvPicPr>
          <p:cNvPr id="9" name="Picture 8" descr="A graph of a graph showing the subject&#10;&#10;Description automatically generated with medium confidence">
            <a:extLst>
              <a:ext uri="{FF2B5EF4-FFF2-40B4-BE49-F238E27FC236}">
                <a16:creationId xmlns:a16="http://schemas.microsoft.com/office/drawing/2014/main" id="{1751248E-94ED-A714-29A1-A2D0C99E7208}"/>
              </a:ext>
            </a:extLst>
          </p:cNvPr>
          <p:cNvPicPr>
            <a:picLocks noChangeAspect="1"/>
          </p:cNvPicPr>
          <p:nvPr/>
        </p:nvPicPr>
        <p:blipFill>
          <a:blip r:embed="rId4"/>
          <a:stretch>
            <a:fillRect/>
          </a:stretch>
        </p:blipFill>
        <p:spPr>
          <a:xfrm>
            <a:off x="5926015" y="3620645"/>
            <a:ext cx="5105400" cy="2731359"/>
          </a:xfrm>
          <a:prstGeom prst="rect">
            <a:avLst/>
          </a:prstGeom>
        </p:spPr>
      </p:pic>
      <p:sp>
        <p:nvSpPr>
          <p:cNvPr id="3" name="Rectangle 2">
            <a:extLst>
              <a:ext uri="{FF2B5EF4-FFF2-40B4-BE49-F238E27FC236}">
                <a16:creationId xmlns:a16="http://schemas.microsoft.com/office/drawing/2014/main" id="{B10CB893-0D71-878F-7EEA-987166512A3E}"/>
              </a:ext>
            </a:extLst>
          </p:cNvPr>
          <p:cNvSpPr/>
          <p:nvPr/>
        </p:nvSpPr>
        <p:spPr>
          <a:xfrm>
            <a:off x="2514600" y="1295400"/>
            <a:ext cx="1752600" cy="2133600"/>
          </a:xfrm>
          <a:prstGeom prst="rect">
            <a:avLst/>
          </a:prstGeom>
          <a:noFill/>
          <a:ln w="3810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solidFill>
                <a:srgbClr val="FF0000"/>
              </a:solidFill>
            </a:endParaRPr>
          </a:p>
        </p:txBody>
      </p:sp>
      <p:sp>
        <p:nvSpPr>
          <p:cNvPr id="4" name="Rectangle 3">
            <a:extLst>
              <a:ext uri="{FF2B5EF4-FFF2-40B4-BE49-F238E27FC236}">
                <a16:creationId xmlns:a16="http://schemas.microsoft.com/office/drawing/2014/main" id="{960349C8-C7D0-2393-87A2-CFD9BA319AB3}"/>
              </a:ext>
            </a:extLst>
          </p:cNvPr>
          <p:cNvSpPr/>
          <p:nvPr/>
        </p:nvSpPr>
        <p:spPr>
          <a:xfrm>
            <a:off x="678083" y="3574648"/>
            <a:ext cx="5247931" cy="2734712"/>
          </a:xfrm>
          <a:prstGeom prst="rect">
            <a:avLst/>
          </a:prstGeom>
          <a:noFill/>
          <a:ln w="3810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solidFill>
                <a:srgbClr val="FF0000"/>
              </a:solidFill>
            </a:endParaRPr>
          </a:p>
        </p:txBody>
      </p:sp>
      <p:sp>
        <p:nvSpPr>
          <p:cNvPr id="5" name="Rectangle 4">
            <a:extLst>
              <a:ext uri="{FF2B5EF4-FFF2-40B4-BE49-F238E27FC236}">
                <a16:creationId xmlns:a16="http://schemas.microsoft.com/office/drawing/2014/main" id="{242D6DF6-4124-914F-58E9-B8A95799AB87}"/>
              </a:ext>
            </a:extLst>
          </p:cNvPr>
          <p:cNvSpPr/>
          <p:nvPr/>
        </p:nvSpPr>
        <p:spPr>
          <a:xfrm>
            <a:off x="6064128" y="3574648"/>
            <a:ext cx="5247931" cy="2734712"/>
          </a:xfrm>
          <a:prstGeom prst="rect">
            <a:avLst/>
          </a:prstGeom>
          <a:noFill/>
          <a:ln w="3810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solidFill>
                <a:srgbClr val="FF0000"/>
              </a:solidFill>
            </a:endParaRPr>
          </a:p>
        </p:txBody>
      </p:sp>
      <p:sp>
        <p:nvSpPr>
          <p:cNvPr id="7" name="Rectangle 6">
            <a:extLst>
              <a:ext uri="{FF2B5EF4-FFF2-40B4-BE49-F238E27FC236}">
                <a16:creationId xmlns:a16="http://schemas.microsoft.com/office/drawing/2014/main" id="{ACB219FC-66F7-C223-3ECD-F3649DEFF7A0}"/>
              </a:ext>
            </a:extLst>
          </p:cNvPr>
          <p:cNvSpPr/>
          <p:nvPr/>
        </p:nvSpPr>
        <p:spPr>
          <a:xfrm>
            <a:off x="4495800" y="1295400"/>
            <a:ext cx="1752600" cy="2133600"/>
          </a:xfrm>
          <a:prstGeom prst="rect">
            <a:avLst/>
          </a:prstGeom>
          <a:noFill/>
          <a:ln w="3810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solidFill>
                <a:srgbClr val="FF0000"/>
              </a:solidFill>
            </a:endParaRPr>
          </a:p>
        </p:txBody>
      </p:sp>
      <p:sp>
        <p:nvSpPr>
          <p:cNvPr id="10" name="Rectangle 9">
            <a:extLst>
              <a:ext uri="{FF2B5EF4-FFF2-40B4-BE49-F238E27FC236}">
                <a16:creationId xmlns:a16="http://schemas.microsoft.com/office/drawing/2014/main" id="{21580D40-2679-6AAF-A907-A121026BA3ED}"/>
              </a:ext>
            </a:extLst>
          </p:cNvPr>
          <p:cNvSpPr/>
          <p:nvPr/>
        </p:nvSpPr>
        <p:spPr>
          <a:xfrm>
            <a:off x="7086600" y="2930928"/>
            <a:ext cx="606800" cy="259945"/>
          </a:xfrm>
          <a:prstGeom prst="rect">
            <a:avLst/>
          </a:prstGeom>
          <a:noFill/>
          <a:ln w="3810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solidFill>
                <a:srgbClr val="FF0000"/>
              </a:solidFill>
            </a:endParaRPr>
          </a:p>
        </p:txBody>
      </p:sp>
      <p:sp>
        <p:nvSpPr>
          <p:cNvPr id="11" name="Rectangle 10">
            <a:extLst>
              <a:ext uri="{FF2B5EF4-FFF2-40B4-BE49-F238E27FC236}">
                <a16:creationId xmlns:a16="http://schemas.microsoft.com/office/drawing/2014/main" id="{A466B3B1-4DB8-C8A8-EDCC-AF5FB0F8D192}"/>
              </a:ext>
            </a:extLst>
          </p:cNvPr>
          <p:cNvSpPr/>
          <p:nvPr/>
        </p:nvSpPr>
        <p:spPr>
          <a:xfrm>
            <a:off x="8458201" y="1295399"/>
            <a:ext cx="3276600" cy="2133601"/>
          </a:xfrm>
          <a:prstGeom prst="rect">
            <a:avLst/>
          </a:prstGeom>
          <a:noFill/>
          <a:ln w="3810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solidFill>
                <a:srgbClr val="FF0000"/>
              </a:solidFill>
            </a:endParaRPr>
          </a:p>
        </p:txBody>
      </p:sp>
    </p:spTree>
    <p:extLst>
      <p:ext uri="{BB962C8B-B14F-4D97-AF65-F5344CB8AC3E}">
        <p14:creationId xmlns:p14="http://schemas.microsoft.com/office/powerpoint/2010/main" val="3499995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249"/>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249"/>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xit" presetSubtype="0" fill="hold" grpId="1" nodeType="withEffect">
                                  <p:stCondLst>
                                    <p:cond delay="0"/>
                                  </p:stCondLst>
                                  <p:childTnLst>
                                    <p:set>
                                      <p:cBhvr>
                                        <p:cTn id="16" dur="1" fill="hold">
                                          <p:stCondLst>
                                            <p:cond delay="0"/>
                                          </p:stCondLst>
                                        </p:cTn>
                                        <p:tgtEl>
                                          <p:spTgt spid="4"/>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3"/>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7"/>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5"/>
                                        </p:tgtEl>
                                        <p:attrNameLst>
                                          <p:attrName>style.visibility</p:attrName>
                                        </p:attrNameLst>
                                      </p:cBhvr>
                                      <p:to>
                                        <p:strVal val="hidden"/>
                                      </p:to>
                                    </p:set>
                                  </p:childTnLst>
                                </p:cTn>
                              </p:par>
                              <p:par>
                                <p:cTn id="25" presetID="1"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par>
                                <p:cTn id="31" presetID="1" presetClass="exit" presetSubtype="0" fill="hold" grpId="1" nodeType="withEffect">
                                  <p:stCondLst>
                                    <p:cond delay="0"/>
                                  </p:stCondLst>
                                  <p:childTnLst>
                                    <p:set>
                                      <p:cBhvr>
                                        <p:cTn id="32"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4" grpId="0" animBg="1"/>
      <p:bldP spid="4" grpId="1" animBg="1"/>
      <p:bldP spid="5" grpId="0" animBg="1"/>
      <p:bldP spid="5" grpId="1" animBg="1"/>
      <p:bldP spid="7" grpId="0" animBg="1"/>
      <p:bldP spid="7" grpId="1" animBg="1"/>
      <p:bldP spid="10" grpId="0" animBg="1"/>
      <p:bldP spid="10" grpId="1" animBg="1"/>
      <p:bldP spid="11"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423876-DB1A-6FEB-6088-6E2444781D60}"/>
              </a:ext>
            </a:extLst>
          </p:cNvPr>
          <p:cNvSpPr>
            <a:spLocks noGrp="1"/>
          </p:cNvSpPr>
          <p:nvPr>
            <p:ph type="title"/>
          </p:nvPr>
        </p:nvSpPr>
        <p:spPr/>
        <p:txBody>
          <a:bodyPr>
            <a:normAutofit/>
          </a:bodyPr>
          <a:lstStyle/>
          <a:p>
            <a:pPr algn="ctr"/>
            <a:r>
              <a:rPr lang="en-US" sz="3600" dirty="0"/>
              <a:t>Average Soleus Muscle Response as a Function of the Step Cycle</a:t>
            </a:r>
          </a:p>
        </p:txBody>
      </p:sp>
      <p:pic>
        <p:nvPicPr>
          <p:cNvPr id="4" name="Picture 3">
            <a:extLst>
              <a:ext uri="{FF2B5EF4-FFF2-40B4-BE49-F238E27FC236}">
                <a16:creationId xmlns:a16="http://schemas.microsoft.com/office/drawing/2014/main" id="{559605FF-DDB0-0DC9-3DDC-A40308860496}"/>
              </a:ext>
            </a:extLst>
          </p:cNvPr>
          <p:cNvPicPr>
            <a:picLocks noChangeAspect="1"/>
          </p:cNvPicPr>
          <p:nvPr/>
        </p:nvPicPr>
        <p:blipFill>
          <a:blip r:embed="rId3"/>
          <a:stretch>
            <a:fillRect/>
          </a:stretch>
        </p:blipFill>
        <p:spPr>
          <a:xfrm>
            <a:off x="1512326" y="1690688"/>
            <a:ext cx="9167347" cy="4556225"/>
          </a:xfrm>
          <a:prstGeom prst="rect">
            <a:avLst/>
          </a:prstGeom>
        </p:spPr>
      </p:pic>
    </p:spTree>
    <p:extLst>
      <p:ext uri="{BB962C8B-B14F-4D97-AF65-F5344CB8AC3E}">
        <p14:creationId xmlns:p14="http://schemas.microsoft.com/office/powerpoint/2010/main" val="21483705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212CC9-F550-F245-B105-23DB02F54A82}"/>
              </a:ext>
            </a:extLst>
          </p:cNvPr>
          <p:cNvSpPr>
            <a:spLocks noGrp="1"/>
          </p:cNvSpPr>
          <p:nvPr>
            <p:ph type="title"/>
          </p:nvPr>
        </p:nvSpPr>
        <p:spPr/>
        <p:txBody>
          <a:bodyPr>
            <a:normAutofit/>
          </a:bodyPr>
          <a:lstStyle/>
          <a:p>
            <a:r>
              <a:rPr lang="en-US" sz="3600" dirty="0"/>
              <a:t>Conclusions</a:t>
            </a:r>
          </a:p>
        </p:txBody>
      </p:sp>
      <p:sp>
        <p:nvSpPr>
          <p:cNvPr id="3" name="Content Placeholder 2">
            <a:extLst>
              <a:ext uri="{FF2B5EF4-FFF2-40B4-BE49-F238E27FC236}">
                <a16:creationId xmlns:a16="http://schemas.microsoft.com/office/drawing/2014/main" id="{4AC42223-9585-C74D-89FB-DEDD812CDE66}"/>
              </a:ext>
            </a:extLst>
          </p:cNvPr>
          <p:cNvSpPr>
            <a:spLocks noGrp="1"/>
          </p:cNvSpPr>
          <p:nvPr>
            <p:ph idx="1"/>
          </p:nvPr>
        </p:nvSpPr>
        <p:spPr>
          <a:xfrm>
            <a:off x="571500" y="1600200"/>
            <a:ext cx="11049000" cy="4724400"/>
          </a:xfrm>
        </p:spPr>
        <p:txBody>
          <a:bodyPr>
            <a:normAutofit/>
          </a:bodyPr>
          <a:lstStyle/>
          <a:p>
            <a:pPr lvl="1"/>
            <a:r>
              <a:rPr lang="en-US" dirty="0"/>
              <a:t>An ESC algorithm updates ankle perturbations to evoke increments in activity of the soleus muscle during treadmill walking</a:t>
            </a:r>
          </a:p>
          <a:p>
            <a:pPr lvl="1"/>
            <a:r>
              <a:rPr lang="en-US" dirty="0"/>
              <a:t>Suitable tracking performance leveraging the terminal error (error at the peak dorsiflexion angle)</a:t>
            </a:r>
          </a:p>
          <a:p>
            <a:pPr lvl="1"/>
            <a:r>
              <a:rPr lang="en-US" dirty="0"/>
              <a:t>Preliminary evidence supports muscle activity differences between beginning and ending perturbed steps</a:t>
            </a:r>
          </a:p>
          <a:p>
            <a:pPr lvl="1"/>
            <a:r>
              <a:rPr lang="en-US" dirty="0"/>
              <a:t>Future work includes the implementation in stroke survivors during walking</a:t>
            </a:r>
          </a:p>
        </p:txBody>
      </p:sp>
    </p:spTree>
    <p:extLst>
      <p:ext uri="{BB962C8B-B14F-4D97-AF65-F5344CB8AC3E}">
        <p14:creationId xmlns:p14="http://schemas.microsoft.com/office/powerpoint/2010/main" val="24292783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61BF2C-9A11-8F0B-64ED-DA5A4670C98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D36228F-2FD8-40C5-B678-18E7DC53490D}"/>
              </a:ext>
            </a:extLst>
          </p:cNvPr>
          <p:cNvSpPr>
            <a:spLocks noGrp="1"/>
          </p:cNvSpPr>
          <p:nvPr>
            <p:ph type="title"/>
          </p:nvPr>
        </p:nvSpPr>
        <p:spPr>
          <a:xfrm>
            <a:off x="704031" y="1060809"/>
            <a:ext cx="6992169" cy="2852737"/>
          </a:xfrm>
        </p:spPr>
        <p:txBody>
          <a:bodyPr>
            <a:normAutofit/>
          </a:bodyPr>
          <a:lstStyle/>
          <a:p>
            <a:r>
              <a:rPr lang="en-US" b="0" i="0" dirty="0">
                <a:solidFill>
                  <a:schemeClr val="tx2"/>
                </a:solidFill>
                <a:effectLst/>
                <a:latin typeface="Arial" panose="020B0604020202020204" pitchFamily="34" charset="0"/>
              </a:rPr>
              <a:t>Influence of Vibration Stimuli on the Quadriceps Femoris Muscles During FES-Induced Cycling</a:t>
            </a:r>
            <a:endParaRPr lang="en-US" dirty="0">
              <a:solidFill>
                <a:schemeClr val="tx2"/>
              </a:solidFill>
            </a:endParaRPr>
          </a:p>
        </p:txBody>
      </p:sp>
      <p:sp>
        <p:nvSpPr>
          <p:cNvPr id="3" name="Text Placeholder 2">
            <a:extLst>
              <a:ext uri="{FF2B5EF4-FFF2-40B4-BE49-F238E27FC236}">
                <a16:creationId xmlns:a16="http://schemas.microsoft.com/office/drawing/2014/main" id="{593AE999-AE1D-0796-3EDD-19A34E6B5BB3}"/>
              </a:ext>
            </a:extLst>
          </p:cNvPr>
          <p:cNvSpPr>
            <a:spLocks noGrp="1"/>
          </p:cNvSpPr>
          <p:nvPr>
            <p:ph type="body" idx="1"/>
          </p:nvPr>
        </p:nvSpPr>
        <p:spPr>
          <a:xfrm>
            <a:off x="704031" y="4114800"/>
            <a:ext cx="6992169" cy="1500187"/>
          </a:xfrm>
        </p:spPr>
        <p:txBody>
          <a:bodyPr>
            <a:normAutofit/>
          </a:bodyPr>
          <a:lstStyle/>
          <a:p>
            <a:r>
              <a:rPr lang="en-US" sz="1200" dirty="0">
                <a:solidFill>
                  <a:schemeClr val="accent1"/>
                </a:solidFill>
              </a:rPr>
              <a:t>Tulsky, ER, Casas, J, Cheng-Hao, C, Brose, S, Duenas, V. (September, 2021). “Influence of Vibration Stimuli Applied on the Quadriceps Femoris Muscles During Functional Electrical Stimulation Induced Cycling”, International Functional Electrical Stimulation Society, Rovinj, Croatia (Online). </a:t>
            </a:r>
          </a:p>
        </p:txBody>
      </p:sp>
      <p:pic>
        <p:nvPicPr>
          <p:cNvPr id="6" name="Online Media 4" title="Traumatic Brain Injury Recovery at NeuroFit360">
            <a:hlinkClick r:id="" action="ppaction://media"/>
            <a:extLst>
              <a:ext uri="{FF2B5EF4-FFF2-40B4-BE49-F238E27FC236}">
                <a16:creationId xmlns:a16="http://schemas.microsoft.com/office/drawing/2014/main" id="{4BBD3030-2C82-18BE-9BE5-16074CD74F16}"/>
              </a:ext>
            </a:extLst>
          </p:cNvPr>
          <p:cNvPicPr>
            <a:picLocks noRot="1" noChangeAspect="1"/>
          </p:cNvPicPr>
          <p:nvPr>
            <a:videoFile r:link="rId1"/>
          </p:nvPr>
        </p:nvPicPr>
        <p:blipFill>
          <a:blip r:embed="rId4"/>
          <a:stretch>
            <a:fillRect/>
          </a:stretch>
        </p:blipFill>
        <p:spPr>
          <a:xfrm>
            <a:off x="8305800" y="0"/>
            <a:ext cx="3886200" cy="6877666"/>
          </a:xfrm>
          <a:prstGeom prst="rect">
            <a:avLst/>
          </a:prstGeom>
        </p:spPr>
      </p:pic>
    </p:spTree>
    <p:extLst>
      <p:ext uri="{BB962C8B-B14F-4D97-AF65-F5344CB8AC3E}">
        <p14:creationId xmlns:p14="http://schemas.microsoft.com/office/powerpoint/2010/main" val="42743886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6"/>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6"/>
                                        </p:tgtEl>
                                      </p:cBhvr>
                                    </p:cmd>
                                  </p:childTnLst>
                                </p:cTn>
                              </p:par>
                            </p:childTnLst>
                          </p:cTn>
                        </p:par>
                      </p:childTnLst>
                    </p:cTn>
                  </p:par>
                </p:childTnLst>
              </p:cTn>
              <p:nextCondLst>
                <p:cond evt="onClick" delay="0">
                  <p:tgtEl>
                    <p:spTgt spid="6"/>
                  </p:tgtEl>
                </p:cond>
              </p:nextCondLst>
            </p:seq>
            <p:video>
              <p:cMediaNode vol="80000">
                <p:cTn id="12" fill="hold" display="0">
                  <p:stCondLst>
                    <p:cond delay="indefinite"/>
                  </p:stCondLst>
                </p:cTn>
                <p:tgtEl>
                  <p:spTgt spid="6"/>
                </p:tgtEl>
              </p:cMediaNode>
            </p:vide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8ACC7A-E214-627E-7D0A-F8E13AB146D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A0CEFA2-D449-EF45-85EB-A3F53784171F}"/>
              </a:ext>
            </a:extLst>
          </p:cNvPr>
          <p:cNvSpPr>
            <a:spLocks noGrp="1"/>
          </p:cNvSpPr>
          <p:nvPr>
            <p:ph type="title"/>
          </p:nvPr>
        </p:nvSpPr>
        <p:spPr/>
        <p:txBody>
          <a:bodyPr>
            <a:normAutofit/>
          </a:bodyPr>
          <a:lstStyle/>
          <a:p>
            <a:r>
              <a:rPr lang="en-US" sz="3600" dirty="0"/>
              <a:t>Motivation</a:t>
            </a:r>
          </a:p>
        </p:txBody>
      </p:sp>
      <p:sp>
        <p:nvSpPr>
          <p:cNvPr id="3" name="Content Placeholder 2">
            <a:extLst>
              <a:ext uri="{FF2B5EF4-FFF2-40B4-BE49-F238E27FC236}">
                <a16:creationId xmlns:a16="http://schemas.microsoft.com/office/drawing/2014/main" id="{2FD2E0D6-AABF-BD11-40D4-8074C7F661AF}"/>
              </a:ext>
            </a:extLst>
          </p:cNvPr>
          <p:cNvSpPr>
            <a:spLocks noGrp="1"/>
          </p:cNvSpPr>
          <p:nvPr>
            <p:ph idx="1"/>
          </p:nvPr>
        </p:nvSpPr>
        <p:spPr>
          <a:xfrm>
            <a:off x="838200" y="1219200"/>
            <a:ext cx="10515600" cy="4957763"/>
          </a:xfrm>
        </p:spPr>
        <p:txBody>
          <a:bodyPr>
            <a:normAutofit/>
          </a:bodyPr>
          <a:lstStyle/>
          <a:p>
            <a:pPr marL="0" indent="0">
              <a:buNone/>
            </a:pPr>
            <a:endParaRPr lang="en-US" dirty="0"/>
          </a:p>
          <a:p>
            <a:r>
              <a:rPr lang="en-US" dirty="0">
                <a:latin typeface="+mn-lt"/>
              </a:rPr>
              <a:t>FES </a:t>
            </a:r>
            <a:r>
              <a:rPr lang="en-US" b="0" i="0" dirty="0">
                <a:effectLst/>
                <a:highlight>
                  <a:srgbClr val="FFFFFF"/>
                </a:highlight>
                <a:latin typeface="+mn-lt"/>
              </a:rPr>
              <a:t>induce controlled muscle contractions and facilitate pedaling a cycle</a:t>
            </a:r>
            <a:endParaRPr lang="en-US" dirty="0">
              <a:latin typeface="+mn-lt"/>
            </a:endParaRPr>
          </a:p>
          <a:p>
            <a:r>
              <a:rPr lang="en-US" dirty="0"/>
              <a:t>FES-cycling has restrictions</a:t>
            </a:r>
          </a:p>
          <a:p>
            <a:pPr lvl="1"/>
            <a:r>
              <a:rPr lang="en-US" dirty="0"/>
              <a:t>Muscular fatigue develops more rapidly using FES</a:t>
            </a:r>
          </a:p>
          <a:p>
            <a:pPr lvl="1"/>
            <a:r>
              <a:rPr lang="en-US" dirty="0"/>
              <a:t>Spasticity from SCI individuals limit duration</a:t>
            </a:r>
          </a:p>
          <a:p>
            <a:r>
              <a:rPr lang="en-US" b="1" dirty="0"/>
              <a:t>Explore the impact of mechanical vibration during FES contractions</a:t>
            </a:r>
          </a:p>
          <a:p>
            <a:pPr lvl="1"/>
            <a:endParaRPr lang="en-US" dirty="0"/>
          </a:p>
          <a:p>
            <a:endParaRPr lang="en-US" dirty="0"/>
          </a:p>
          <a:p>
            <a:endParaRPr lang="en-US" dirty="0"/>
          </a:p>
        </p:txBody>
      </p:sp>
    </p:spTree>
    <p:extLst>
      <p:ext uri="{BB962C8B-B14F-4D97-AF65-F5344CB8AC3E}">
        <p14:creationId xmlns:p14="http://schemas.microsoft.com/office/powerpoint/2010/main" val="39396934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D795A3-0167-A427-6DCE-9E869D8841EF}"/>
              </a:ext>
            </a:extLst>
          </p:cNvPr>
          <p:cNvSpPr>
            <a:spLocks noGrp="1"/>
          </p:cNvSpPr>
          <p:nvPr>
            <p:ph type="title"/>
          </p:nvPr>
        </p:nvSpPr>
        <p:spPr/>
        <p:txBody>
          <a:bodyPr>
            <a:normAutofit/>
          </a:bodyPr>
          <a:lstStyle/>
          <a:p>
            <a:r>
              <a:rPr lang="en-US" sz="3600" dirty="0"/>
              <a:t>Quadriceps Rehabilitation</a:t>
            </a:r>
          </a:p>
        </p:txBody>
      </p:sp>
      <p:sp>
        <p:nvSpPr>
          <p:cNvPr id="9" name="Content Placeholder 8">
            <a:extLst>
              <a:ext uri="{FF2B5EF4-FFF2-40B4-BE49-F238E27FC236}">
                <a16:creationId xmlns:a16="http://schemas.microsoft.com/office/drawing/2014/main" id="{B419A450-481B-6793-130F-695AC1EA062A}"/>
              </a:ext>
            </a:extLst>
          </p:cNvPr>
          <p:cNvSpPr>
            <a:spLocks noGrp="1"/>
          </p:cNvSpPr>
          <p:nvPr>
            <p:ph idx="1"/>
          </p:nvPr>
        </p:nvSpPr>
        <p:spPr>
          <a:xfrm>
            <a:off x="609600" y="1690688"/>
            <a:ext cx="10439400" cy="4351338"/>
          </a:xfrm>
        </p:spPr>
        <p:txBody>
          <a:bodyPr/>
          <a:lstStyle/>
          <a:p>
            <a:r>
              <a:rPr lang="en-US" dirty="0"/>
              <a:t>Responsible for majority of force in cycling exercise</a:t>
            </a:r>
          </a:p>
          <a:p>
            <a:r>
              <a:rPr lang="en-US" dirty="0"/>
              <a:t>Contains the largest muscle mass</a:t>
            </a:r>
          </a:p>
        </p:txBody>
      </p:sp>
      <p:pic>
        <p:nvPicPr>
          <p:cNvPr id="1026" name="Picture 2" descr="Muscle of the day: Quadriceps — Experience Physical Therapy - Buffalo  Grove, IL">
            <a:extLst>
              <a:ext uri="{FF2B5EF4-FFF2-40B4-BE49-F238E27FC236}">
                <a16:creationId xmlns:a16="http://schemas.microsoft.com/office/drawing/2014/main" id="{57401062-A9B0-A084-0282-76B3304694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0" y="2362200"/>
            <a:ext cx="2885547" cy="32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97424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BD1461-359B-9F73-7E55-D609766DEEC4}"/>
            </a:ext>
          </a:extLst>
        </p:cNvPr>
        <p:cNvGrpSpPr/>
        <p:nvPr/>
      </p:nvGrpSpPr>
      <p:grpSpPr>
        <a:xfrm>
          <a:off x="0" y="0"/>
          <a:ext cx="0" cy="0"/>
          <a:chOff x="0" y="0"/>
          <a:chExt cx="0" cy="0"/>
        </a:xfrm>
      </p:grpSpPr>
      <p:pic>
        <p:nvPicPr>
          <p:cNvPr id="10" name="Picture 9">
            <a:extLst>
              <a:ext uri="{FF2B5EF4-FFF2-40B4-BE49-F238E27FC236}">
                <a16:creationId xmlns:a16="http://schemas.microsoft.com/office/drawing/2014/main" id="{4A6BADE3-549D-EEE8-3386-D84F4E347269}"/>
              </a:ext>
            </a:extLst>
          </p:cNvPr>
          <p:cNvPicPr>
            <a:picLocks noChangeAspect="1"/>
          </p:cNvPicPr>
          <p:nvPr/>
        </p:nvPicPr>
        <p:blipFill>
          <a:blip r:embed="rId3"/>
          <a:stretch>
            <a:fillRect/>
          </a:stretch>
        </p:blipFill>
        <p:spPr>
          <a:xfrm>
            <a:off x="6324600" y="2280231"/>
            <a:ext cx="4811747" cy="3418383"/>
          </a:xfrm>
          <a:prstGeom prst="rect">
            <a:avLst/>
          </a:prstGeom>
        </p:spPr>
      </p:pic>
      <p:sp>
        <p:nvSpPr>
          <p:cNvPr id="2" name="Title 1">
            <a:extLst>
              <a:ext uri="{FF2B5EF4-FFF2-40B4-BE49-F238E27FC236}">
                <a16:creationId xmlns:a16="http://schemas.microsoft.com/office/drawing/2014/main" id="{A80D99D1-2801-1CEA-3FF7-997B5F07F01F}"/>
              </a:ext>
            </a:extLst>
          </p:cNvPr>
          <p:cNvSpPr>
            <a:spLocks noGrp="1"/>
          </p:cNvSpPr>
          <p:nvPr>
            <p:ph type="title"/>
          </p:nvPr>
        </p:nvSpPr>
        <p:spPr/>
        <p:txBody>
          <a:bodyPr>
            <a:normAutofit/>
          </a:bodyPr>
          <a:lstStyle/>
          <a:p>
            <a:r>
              <a:rPr lang="en-US" dirty="0"/>
              <a:t>FES-Cycling Setup</a:t>
            </a:r>
          </a:p>
        </p:txBody>
      </p:sp>
      <p:pic>
        <p:nvPicPr>
          <p:cNvPr id="4" name="Picture Placeholder 11" descr="A child in a wheelchair with a device&#10;&#10;Description automatically generated">
            <a:extLst>
              <a:ext uri="{FF2B5EF4-FFF2-40B4-BE49-F238E27FC236}">
                <a16:creationId xmlns:a16="http://schemas.microsoft.com/office/drawing/2014/main" id="{8BA282AD-1B4C-3649-4653-3DBBB31F4569}"/>
              </a:ext>
            </a:extLst>
          </p:cNvPr>
          <p:cNvPicPr>
            <a:picLocks noChangeAspect="1"/>
          </p:cNvPicPr>
          <p:nvPr/>
        </p:nvPicPr>
        <p:blipFill rotWithShape="1">
          <a:blip r:embed="rId4"/>
          <a:srcRect l="6308" r="-667"/>
          <a:stretch/>
        </p:blipFill>
        <p:spPr>
          <a:xfrm>
            <a:off x="609601" y="1368288"/>
            <a:ext cx="5029200" cy="4919869"/>
          </a:xfrm>
          <a:prstGeom prst="rect">
            <a:avLst/>
          </a:prstGeom>
        </p:spPr>
      </p:pic>
    </p:spTree>
    <p:extLst>
      <p:ext uri="{BB962C8B-B14F-4D97-AF65-F5344CB8AC3E}">
        <p14:creationId xmlns:p14="http://schemas.microsoft.com/office/powerpoint/2010/main" val="30589542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212CC9-F550-F245-B105-23DB02F54A82}"/>
              </a:ext>
            </a:extLst>
          </p:cNvPr>
          <p:cNvSpPr>
            <a:spLocks noGrp="1"/>
          </p:cNvSpPr>
          <p:nvPr>
            <p:ph type="title"/>
          </p:nvPr>
        </p:nvSpPr>
        <p:spPr/>
        <p:txBody>
          <a:bodyPr>
            <a:normAutofit/>
          </a:bodyPr>
          <a:lstStyle/>
          <a:p>
            <a:r>
              <a:rPr lang="en-US" sz="3600" dirty="0"/>
              <a:t>Approach</a:t>
            </a:r>
          </a:p>
        </p:txBody>
      </p:sp>
      <p:sp>
        <p:nvSpPr>
          <p:cNvPr id="3" name="Content Placeholder 2">
            <a:extLst>
              <a:ext uri="{FF2B5EF4-FFF2-40B4-BE49-F238E27FC236}">
                <a16:creationId xmlns:a16="http://schemas.microsoft.com/office/drawing/2014/main" id="{4AC42223-9585-C74D-89FB-DEDD812CDE66}"/>
              </a:ext>
            </a:extLst>
          </p:cNvPr>
          <p:cNvSpPr>
            <a:spLocks noGrp="1"/>
          </p:cNvSpPr>
          <p:nvPr>
            <p:ph idx="1"/>
          </p:nvPr>
        </p:nvSpPr>
        <p:spPr>
          <a:xfrm>
            <a:off x="838200" y="1825625"/>
            <a:ext cx="10515600" cy="4351338"/>
          </a:xfrm>
        </p:spPr>
        <p:txBody>
          <a:bodyPr/>
          <a:lstStyle/>
          <a:p>
            <a:r>
              <a:rPr lang="en-US" dirty="0"/>
              <a:t>4 able bodied individuals</a:t>
            </a:r>
          </a:p>
          <a:p>
            <a:r>
              <a:rPr lang="en-US" dirty="0"/>
              <a:t>Two trials of FES-cycling experiments at 65 rpm cadence for 180 seconds</a:t>
            </a:r>
          </a:p>
          <a:p>
            <a:pPr lvl="1"/>
            <a:r>
              <a:rPr lang="en-US" dirty="0"/>
              <a:t>Without vibratory stimuli</a:t>
            </a:r>
          </a:p>
          <a:p>
            <a:pPr lvl="1"/>
            <a:r>
              <a:rPr lang="en-US" dirty="0"/>
              <a:t>With vibratory stimuli on quadricep</a:t>
            </a:r>
          </a:p>
        </p:txBody>
      </p:sp>
    </p:spTree>
    <p:extLst>
      <p:ext uri="{BB962C8B-B14F-4D97-AF65-F5344CB8AC3E}">
        <p14:creationId xmlns:p14="http://schemas.microsoft.com/office/powerpoint/2010/main" val="28955884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D795A3-0167-A427-6DCE-9E869D8841EF}"/>
              </a:ext>
            </a:extLst>
          </p:cNvPr>
          <p:cNvSpPr>
            <a:spLocks noGrp="1"/>
          </p:cNvSpPr>
          <p:nvPr>
            <p:ph type="title"/>
          </p:nvPr>
        </p:nvSpPr>
        <p:spPr>
          <a:xfrm>
            <a:off x="914400" y="457200"/>
            <a:ext cx="10515600" cy="1325563"/>
          </a:xfrm>
        </p:spPr>
        <p:txBody>
          <a:bodyPr>
            <a:normAutofit/>
          </a:bodyPr>
          <a:lstStyle/>
          <a:p>
            <a:r>
              <a:rPr lang="en-US" sz="3600" dirty="0"/>
              <a:t>Motivation</a:t>
            </a:r>
          </a:p>
        </p:txBody>
      </p:sp>
      <p:sp>
        <p:nvSpPr>
          <p:cNvPr id="6" name="TextBox 5">
            <a:extLst>
              <a:ext uri="{FF2B5EF4-FFF2-40B4-BE49-F238E27FC236}">
                <a16:creationId xmlns:a16="http://schemas.microsoft.com/office/drawing/2014/main" id="{428D142E-E418-1994-5CED-27F57C9E7D38}"/>
              </a:ext>
            </a:extLst>
          </p:cNvPr>
          <p:cNvSpPr txBox="1"/>
          <p:nvPr/>
        </p:nvSpPr>
        <p:spPr>
          <a:xfrm>
            <a:off x="373567" y="1600200"/>
            <a:ext cx="11249864" cy="2246769"/>
          </a:xfrm>
          <a:prstGeom prst="rect">
            <a:avLst/>
          </a:prstGeom>
          <a:noFill/>
        </p:spPr>
        <p:txBody>
          <a:bodyPr wrap="square" rtlCol="0">
            <a:spAutoFit/>
          </a:bodyPr>
          <a:lstStyle/>
          <a:p>
            <a:pPr marL="285750" indent="-285750">
              <a:buFont typeface="Arial" panose="020B0604020202020204" pitchFamily="34" charset="0"/>
              <a:buChar char="•"/>
            </a:pPr>
            <a:r>
              <a:rPr lang="en-US" sz="2800" dirty="0">
                <a:solidFill>
                  <a:schemeClr val="accent1"/>
                </a:solidFill>
              </a:rPr>
              <a:t>Individuals with neurological disorders (NDs) experience </a:t>
            </a:r>
            <a:r>
              <a:rPr lang="en-US" sz="2800" b="0" i="0" dirty="0">
                <a:solidFill>
                  <a:schemeClr val="accent1"/>
                </a:solidFill>
                <a:effectLst/>
                <a:highlight>
                  <a:srgbClr val="FFFFFF"/>
                </a:highlight>
              </a:rPr>
              <a:t>partial or total loss of motor and sensory function</a:t>
            </a:r>
          </a:p>
          <a:p>
            <a:pPr marL="285750" indent="-285750">
              <a:buFont typeface="Arial" panose="020B0604020202020204" pitchFamily="34" charset="0"/>
              <a:buChar char="•"/>
            </a:pPr>
            <a:r>
              <a:rPr lang="en-US" sz="2800" dirty="0">
                <a:solidFill>
                  <a:schemeClr val="accent1"/>
                </a:solidFill>
                <a:highlight>
                  <a:srgbClr val="FFFFFF"/>
                </a:highlight>
              </a:rPr>
              <a:t>S</a:t>
            </a:r>
            <a:r>
              <a:rPr lang="en-US" sz="2800" b="0" i="0" dirty="0">
                <a:solidFill>
                  <a:schemeClr val="accent1"/>
                </a:solidFill>
                <a:effectLst/>
                <a:highlight>
                  <a:srgbClr val="FFFFFF"/>
                </a:highlight>
              </a:rPr>
              <a:t>ignificantly impacts an individual’s independence and quality of life</a:t>
            </a:r>
            <a:r>
              <a:rPr lang="en-US" sz="2800" dirty="0">
                <a:solidFill>
                  <a:schemeClr val="accent1"/>
                </a:solidFill>
              </a:rPr>
              <a:t> </a:t>
            </a:r>
          </a:p>
          <a:p>
            <a:pPr marL="285750" indent="-285750">
              <a:buFont typeface="Arial" panose="020B0604020202020204" pitchFamily="34" charset="0"/>
              <a:buChar char="•"/>
            </a:pPr>
            <a:r>
              <a:rPr lang="en-US" sz="2800" dirty="0">
                <a:solidFill>
                  <a:schemeClr val="accent1"/>
                </a:solidFill>
              </a:rPr>
              <a:t>Around 800,000 people in the U.S. have a stroke each year</a:t>
            </a:r>
          </a:p>
        </p:txBody>
      </p:sp>
    </p:spTree>
    <p:extLst>
      <p:ext uri="{BB962C8B-B14F-4D97-AF65-F5344CB8AC3E}">
        <p14:creationId xmlns:p14="http://schemas.microsoft.com/office/powerpoint/2010/main" val="9011697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212CC9-F550-F245-B105-23DB02F54A82}"/>
              </a:ext>
            </a:extLst>
          </p:cNvPr>
          <p:cNvSpPr>
            <a:spLocks noGrp="1"/>
          </p:cNvSpPr>
          <p:nvPr>
            <p:ph type="title"/>
          </p:nvPr>
        </p:nvSpPr>
        <p:spPr/>
        <p:txBody>
          <a:bodyPr>
            <a:normAutofit/>
          </a:bodyPr>
          <a:lstStyle/>
          <a:p>
            <a:r>
              <a:rPr lang="en-US" sz="3600" dirty="0"/>
              <a:t>Results</a:t>
            </a:r>
          </a:p>
        </p:txBody>
      </p:sp>
      <p:sp>
        <p:nvSpPr>
          <p:cNvPr id="3" name="Content Placeholder 2">
            <a:extLst>
              <a:ext uri="{FF2B5EF4-FFF2-40B4-BE49-F238E27FC236}">
                <a16:creationId xmlns:a16="http://schemas.microsoft.com/office/drawing/2014/main" id="{4AC42223-9585-C74D-89FB-DEDD812CDE66}"/>
              </a:ext>
            </a:extLst>
          </p:cNvPr>
          <p:cNvSpPr>
            <a:spLocks noGrp="1"/>
          </p:cNvSpPr>
          <p:nvPr>
            <p:ph idx="1"/>
          </p:nvPr>
        </p:nvSpPr>
        <p:spPr/>
        <p:txBody>
          <a:bodyPr/>
          <a:lstStyle/>
          <a:p>
            <a:r>
              <a:rPr lang="en-US" dirty="0"/>
              <a:t>For sample fatigue rate for all participants was 5.23% greater for trials with vibration stimuli</a:t>
            </a:r>
          </a:p>
        </p:txBody>
      </p:sp>
      <p:pic>
        <p:nvPicPr>
          <p:cNvPr id="5" name="Picture 4">
            <a:extLst>
              <a:ext uri="{FF2B5EF4-FFF2-40B4-BE49-F238E27FC236}">
                <a16:creationId xmlns:a16="http://schemas.microsoft.com/office/drawing/2014/main" id="{440AAB68-0988-11F6-82EF-DCA736CDEF76}"/>
              </a:ext>
            </a:extLst>
          </p:cNvPr>
          <p:cNvPicPr>
            <a:picLocks noChangeAspect="1"/>
          </p:cNvPicPr>
          <p:nvPr/>
        </p:nvPicPr>
        <p:blipFill>
          <a:blip r:embed="rId3"/>
          <a:stretch>
            <a:fillRect/>
          </a:stretch>
        </p:blipFill>
        <p:spPr>
          <a:xfrm>
            <a:off x="1404995" y="2895600"/>
            <a:ext cx="9382009" cy="3124200"/>
          </a:xfrm>
          <a:prstGeom prst="rect">
            <a:avLst/>
          </a:prstGeom>
        </p:spPr>
      </p:pic>
      <p:sp>
        <p:nvSpPr>
          <p:cNvPr id="4" name="Rectangle 3">
            <a:extLst>
              <a:ext uri="{FF2B5EF4-FFF2-40B4-BE49-F238E27FC236}">
                <a16:creationId xmlns:a16="http://schemas.microsoft.com/office/drawing/2014/main" id="{00330B65-77FA-830A-25D8-73889A9C86CF}"/>
              </a:ext>
            </a:extLst>
          </p:cNvPr>
          <p:cNvSpPr/>
          <p:nvPr/>
        </p:nvSpPr>
        <p:spPr>
          <a:xfrm>
            <a:off x="3886199" y="2884452"/>
            <a:ext cx="2057401" cy="2982948"/>
          </a:xfrm>
          <a:prstGeom prst="rect">
            <a:avLst/>
          </a:prstGeom>
          <a:noFill/>
          <a:ln w="3810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solidFill>
                <a:srgbClr val="FF0000"/>
              </a:solidFill>
            </a:endParaRPr>
          </a:p>
        </p:txBody>
      </p:sp>
      <p:sp>
        <p:nvSpPr>
          <p:cNvPr id="6" name="Rectangle 5">
            <a:extLst>
              <a:ext uri="{FF2B5EF4-FFF2-40B4-BE49-F238E27FC236}">
                <a16:creationId xmlns:a16="http://schemas.microsoft.com/office/drawing/2014/main" id="{47AD609E-504C-7457-2098-1AC1EFFA0784}"/>
              </a:ext>
            </a:extLst>
          </p:cNvPr>
          <p:cNvSpPr/>
          <p:nvPr/>
        </p:nvSpPr>
        <p:spPr>
          <a:xfrm>
            <a:off x="6050506" y="2884452"/>
            <a:ext cx="2057401" cy="2982948"/>
          </a:xfrm>
          <a:prstGeom prst="rect">
            <a:avLst/>
          </a:prstGeom>
          <a:noFill/>
          <a:ln w="3810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solidFill>
                <a:srgbClr val="FF0000"/>
              </a:solidFill>
            </a:endParaRPr>
          </a:p>
        </p:txBody>
      </p:sp>
      <p:sp>
        <p:nvSpPr>
          <p:cNvPr id="7" name="Rectangle 6">
            <a:extLst>
              <a:ext uri="{FF2B5EF4-FFF2-40B4-BE49-F238E27FC236}">
                <a16:creationId xmlns:a16="http://schemas.microsoft.com/office/drawing/2014/main" id="{6738352B-F637-06FD-BCAE-93F1E27BEE7B}"/>
              </a:ext>
            </a:extLst>
          </p:cNvPr>
          <p:cNvSpPr/>
          <p:nvPr/>
        </p:nvSpPr>
        <p:spPr>
          <a:xfrm>
            <a:off x="8260307" y="2895600"/>
            <a:ext cx="2179093" cy="2982948"/>
          </a:xfrm>
          <a:prstGeom prst="rect">
            <a:avLst/>
          </a:prstGeom>
          <a:noFill/>
          <a:ln w="3810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solidFill>
                <a:srgbClr val="FF0000"/>
              </a:solidFill>
            </a:endParaRPr>
          </a:p>
        </p:txBody>
      </p:sp>
    </p:spTree>
    <p:extLst>
      <p:ext uri="{BB962C8B-B14F-4D97-AF65-F5344CB8AC3E}">
        <p14:creationId xmlns:p14="http://schemas.microsoft.com/office/powerpoint/2010/main" val="2674250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4"/>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6"/>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6" grpId="0" animBg="1"/>
      <p:bldP spid="6" grpId="1" animBg="1"/>
      <p:bldP spid="7"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2678C-5BAA-9A7F-E705-4E1DA325EFE3}"/>
              </a:ext>
            </a:extLst>
          </p:cNvPr>
          <p:cNvSpPr>
            <a:spLocks noGrp="1"/>
          </p:cNvSpPr>
          <p:nvPr>
            <p:ph type="title"/>
          </p:nvPr>
        </p:nvSpPr>
        <p:spPr/>
        <p:txBody>
          <a:bodyPr>
            <a:normAutofit/>
          </a:bodyPr>
          <a:lstStyle/>
          <a:p>
            <a:pPr algn="ctr"/>
            <a:r>
              <a:rPr lang="en-US" sz="3600" dirty="0"/>
              <a:t>Mean Active Torque for All Participants Over Number of Contractions</a:t>
            </a:r>
          </a:p>
        </p:txBody>
      </p:sp>
      <p:pic>
        <p:nvPicPr>
          <p:cNvPr id="4" name="Picture 3" descr="A graph showing the growth of a number of numbers&#10;&#10;Description automatically generated with medium confidence">
            <a:extLst>
              <a:ext uri="{FF2B5EF4-FFF2-40B4-BE49-F238E27FC236}">
                <a16:creationId xmlns:a16="http://schemas.microsoft.com/office/drawing/2014/main" id="{BC411296-E98B-33A7-2780-574ED87EA3D1}"/>
              </a:ext>
            </a:extLst>
          </p:cNvPr>
          <p:cNvPicPr>
            <a:picLocks noChangeAspect="1"/>
          </p:cNvPicPr>
          <p:nvPr/>
        </p:nvPicPr>
        <p:blipFill>
          <a:blip r:embed="rId2"/>
          <a:stretch>
            <a:fillRect/>
          </a:stretch>
        </p:blipFill>
        <p:spPr>
          <a:xfrm>
            <a:off x="2045432" y="1825625"/>
            <a:ext cx="8125744" cy="4351338"/>
          </a:xfrm>
          <a:prstGeom prst="rect">
            <a:avLst/>
          </a:prstGeom>
        </p:spPr>
      </p:pic>
    </p:spTree>
    <p:extLst>
      <p:ext uri="{BB962C8B-B14F-4D97-AF65-F5344CB8AC3E}">
        <p14:creationId xmlns:p14="http://schemas.microsoft.com/office/powerpoint/2010/main" val="41536170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212CC9-F550-F245-B105-23DB02F54A82}"/>
              </a:ext>
            </a:extLst>
          </p:cNvPr>
          <p:cNvSpPr>
            <a:spLocks noGrp="1"/>
          </p:cNvSpPr>
          <p:nvPr>
            <p:ph type="title"/>
          </p:nvPr>
        </p:nvSpPr>
        <p:spPr/>
        <p:txBody>
          <a:bodyPr>
            <a:normAutofit/>
          </a:bodyPr>
          <a:lstStyle/>
          <a:p>
            <a:r>
              <a:rPr lang="en-US" sz="3600" dirty="0"/>
              <a:t>Conclusions</a:t>
            </a:r>
          </a:p>
        </p:txBody>
      </p:sp>
      <p:sp>
        <p:nvSpPr>
          <p:cNvPr id="3" name="Content Placeholder 2">
            <a:extLst>
              <a:ext uri="{FF2B5EF4-FFF2-40B4-BE49-F238E27FC236}">
                <a16:creationId xmlns:a16="http://schemas.microsoft.com/office/drawing/2014/main" id="{4AC42223-9585-C74D-89FB-DEDD812CDE66}"/>
              </a:ext>
            </a:extLst>
          </p:cNvPr>
          <p:cNvSpPr>
            <a:spLocks noGrp="1"/>
          </p:cNvSpPr>
          <p:nvPr>
            <p:ph idx="1"/>
          </p:nvPr>
        </p:nvSpPr>
        <p:spPr/>
        <p:txBody>
          <a:bodyPr/>
          <a:lstStyle/>
          <a:p>
            <a:r>
              <a:rPr lang="en-US" dirty="0"/>
              <a:t>Preliminary study on FES-cycling with vibrational stimuli</a:t>
            </a:r>
          </a:p>
          <a:p>
            <a:r>
              <a:rPr lang="en-US" dirty="0"/>
              <a:t>Future Work</a:t>
            </a:r>
          </a:p>
          <a:p>
            <a:pPr lvl="1"/>
            <a:r>
              <a:rPr lang="en-US" dirty="0"/>
              <a:t>Recruit more participants</a:t>
            </a:r>
          </a:p>
          <a:p>
            <a:pPr lvl="1"/>
            <a:r>
              <a:rPr lang="en-US" dirty="0"/>
              <a:t>Study people with spinal cord injuries</a:t>
            </a:r>
          </a:p>
          <a:p>
            <a:pPr lvl="1"/>
            <a:r>
              <a:rPr lang="en-US" dirty="0"/>
              <a:t>Further investigate optimal vibration patterns, vibrational frequency, and number of vibrational motors on the muscles.</a:t>
            </a:r>
          </a:p>
          <a:p>
            <a:pPr marL="457200" lvl="1" indent="0">
              <a:buNone/>
            </a:pPr>
            <a:endParaRPr lang="en-US" dirty="0"/>
          </a:p>
          <a:p>
            <a:pPr lvl="1"/>
            <a:endParaRPr lang="en-US" dirty="0"/>
          </a:p>
        </p:txBody>
      </p:sp>
    </p:spTree>
    <p:extLst>
      <p:ext uri="{BB962C8B-B14F-4D97-AF65-F5344CB8AC3E}">
        <p14:creationId xmlns:p14="http://schemas.microsoft.com/office/powerpoint/2010/main" val="35495945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erson in a suit and tie&#10;&#10;Description automatically generated">
            <a:extLst>
              <a:ext uri="{FF2B5EF4-FFF2-40B4-BE49-F238E27FC236}">
                <a16:creationId xmlns:a16="http://schemas.microsoft.com/office/drawing/2014/main" id="{1EB589BF-88B4-07FD-A668-E711E37BFF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6800" y="1524000"/>
            <a:ext cx="2797750" cy="363707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victor duenas">
            <a:extLst>
              <a:ext uri="{FF2B5EF4-FFF2-40B4-BE49-F238E27FC236}">
                <a16:creationId xmlns:a16="http://schemas.microsoft.com/office/drawing/2014/main" id="{80AD2B9D-0A16-C295-FCBA-2C6F651A774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a:stretch/>
        </p:blipFill>
        <p:spPr bwMode="auto">
          <a:xfrm>
            <a:off x="4167241" y="1524000"/>
            <a:ext cx="3896867" cy="3637075"/>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99C3E85B-BD21-56AD-47EF-03F5ADA7F28D}"/>
              </a:ext>
            </a:extLst>
          </p:cNvPr>
          <p:cNvSpPr txBox="1">
            <a:spLocks/>
          </p:cNvSpPr>
          <p:nvPr/>
        </p:nvSpPr>
        <p:spPr>
          <a:xfrm>
            <a:off x="-275993" y="5310554"/>
            <a:ext cx="5483335" cy="1737360"/>
          </a:xfrm>
          <a:prstGeom prst="rect">
            <a:avLst/>
          </a:prstGeom>
        </p:spPr>
        <p:txBody>
          <a:bodyPr vert="horz" lIns="0" tIns="0" rIns="0" bIns="0" rtlCol="0" anchor="t" anchorCtr="0">
            <a:normAutofit/>
          </a:bodyPr>
          <a:lstStyle>
            <a:lvl1pPr algn="l" defTabSz="914400" rtl="0" eaLnBrk="1" latinLnBrk="0" hangingPunct="1">
              <a:lnSpc>
                <a:spcPct val="90000"/>
              </a:lnSpc>
              <a:spcBef>
                <a:spcPct val="0"/>
              </a:spcBef>
              <a:buNone/>
              <a:defRPr sz="600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stStyle>
          <a:p>
            <a:pPr algn="ctr"/>
            <a:r>
              <a:rPr lang="en-US" sz="1800" dirty="0">
                <a:solidFill>
                  <a:schemeClr val="accent6"/>
                </a:solidFill>
              </a:rPr>
              <a:t>Evan Tulsky </a:t>
            </a:r>
            <a:br>
              <a:rPr lang="en-US" sz="1800" dirty="0">
                <a:solidFill>
                  <a:schemeClr val="accent6"/>
                </a:solidFill>
              </a:rPr>
            </a:br>
            <a:r>
              <a:rPr lang="en-US" sz="1800" dirty="0">
                <a:solidFill>
                  <a:schemeClr val="accent6"/>
                </a:solidFill>
              </a:rPr>
              <a:t>Presenter</a:t>
            </a:r>
            <a:br>
              <a:rPr lang="en-US" sz="1800" dirty="0">
                <a:solidFill>
                  <a:schemeClr val="accent6"/>
                </a:solidFill>
              </a:rPr>
            </a:br>
            <a:r>
              <a:rPr lang="en-US" sz="1800" dirty="0">
                <a:solidFill>
                  <a:schemeClr val="accent6"/>
                </a:solidFill>
              </a:rPr>
              <a:t>ertulsky@syr.edu</a:t>
            </a:r>
          </a:p>
        </p:txBody>
      </p:sp>
      <p:sp>
        <p:nvSpPr>
          <p:cNvPr id="7" name="TextBox 6">
            <a:extLst>
              <a:ext uri="{FF2B5EF4-FFF2-40B4-BE49-F238E27FC236}">
                <a16:creationId xmlns:a16="http://schemas.microsoft.com/office/drawing/2014/main" id="{688B4067-0CA4-C2C4-F555-9727B7026765}"/>
              </a:ext>
            </a:extLst>
          </p:cNvPr>
          <p:cNvSpPr txBox="1"/>
          <p:nvPr/>
        </p:nvSpPr>
        <p:spPr>
          <a:xfrm>
            <a:off x="3135101" y="5255904"/>
            <a:ext cx="6172200" cy="923330"/>
          </a:xfrm>
          <a:prstGeom prst="rect">
            <a:avLst/>
          </a:prstGeom>
          <a:noFill/>
        </p:spPr>
        <p:txBody>
          <a:bodyPr wrap="square">
            <a:spAutoFit/>
          </a:bodyPr>
          <a:lstStyle/>
          <a:p>
            <a:pPr algn="ctr"/>
            <a:r>
              <a:rPr lang="en-US" sz="1800" dirty="0"/>
              <a:t>Dr. Victor H. Duenas</a:t>
            </a:r>
            <a:br>
              <a:rPr lang="en-US" sz="1800" dirty="0"/>
            </a:br>
            <a:r>
              <a:rPr lang="en-US" sz="1800" dirty="0"/>
              <a:t>Supervisor</a:t>
            </a:r>
            <a:br>
              <a:rPr lang="en-US" sz="1800" dirty="0"/>
            </a:br>
            <a:endParaRPr lang="en-US" dirty="0"/>
          </a:p>
        </p:txBody>
      </p:sp>
    </p:spTree>
    <p:extLst>
      <p:ext uri="{BB962C8B-B14F-4D97-AF65-F5344CB8AC3E}">
        <p14:creationId xmlns:p14="http://schemas.microsoft.com/office/powerpoint/2010/main" val="21790188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4D4760-0128-005E-1866-F9A98AA5CCB0}"/>
              </a:ext>
            </a:extLst>
          </p:cNvPr>
          <p:cNvSpPr>
            <a:spLocks noGrp="1"/>
          </p:cNvSpPr>
          <p:nvPr>
            <p:ph type="title"/>
          </p:nvPr>
        </p:nvSpPr>
        <p:spPr>
          <a:xfrm>
            <a:off x="740662" y="2766217"/>
            <a:ext cx="7488937" cy="1737360"/>
          </a:xfrm>
        </p:spPr>
        <p:txBody>
          <a:bodyPr/>
          <a:lstStyle/>
          <a:p>
            <a:r>
              <a:rPr lang="en-US" dirty="0"/>
              <a:t>Questions and Discussion</a:t>
            </a:r>
          </a:p>
        </p:txBody>
      </p:sp>
    </p:spTree>
    <p:extLst>
      <p:ext uri="{BB962C8B-B14F-4D97-AF65-F5344CB8AC3E}">
        <p14:creationId xmlns:p14="http://schemas.microsoft.com/office/powerpoint/2010/main" val="1502543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212CC9-F550-F245-B105-23DB02F54A82}"/>
              </a:ext>
            </a:extLst>
          </p:cNvPr>
          <p:cNvSpPr>
            <a:spLocks noGrp="1"/>
          </p:cNvSpPr>
          <p:nvPr>
            <p:ph type="title"/>
          </p:nvPr>
        </p:nvSpPr>
        <p:spPr/>
        <p:txBody>
          <a:bodyPr>
            <a:normAutofit/>
          </a:bodyPr>
          <a:lstStyle/>
          <a:p>
            <a:r>
              <a:rPr lang="en-US" sz="3600" dirty="0"/>
              <a:t>Gait Training for Soleus Muscle Rehabilitation</a:t>
            </a:r>
          </a:p>
        </p:txBody>
      </p:sp>
      <p:pic>
        <p:nvPicPr>
          <p:cNvPr id="7" name="Online Media 3" title="Spinal Cord Injury learning how to walk at NeuroFit360">
            <a:hlinkClick r:id="" action="ppaction://media"/>
            <a:extLst>
              <a:ext uri="{FF2B5EF4-FFF2-40B4-BE49-F238E27FC236}">
                <a16:creationId xmlns:a16="http://schemas.microsoft.com/office/drawing/2014/main" id="{06EEC9B5-6C11-7E60-D7C1-28A3E2278E47}"/>
              </a:ext>
            </a:extLst>
          </p:cNvPr>
          <p:cNvPicPr>
            <a:picLocks noRot="1" noChangeAspect="1"/>
          </p:cNvPicPr>
          <p:nvPr>
            <a:videoFile r:link="rId1"/>
          </p:nvPr>
        </p:nvPicPr>
        <p:blipFill>
          <a:blip r:embed="rId4"/>
          <a:stretch>
            <a:fillRect/>
          </a:stretch>
        </p:blipFill>
        <p:spPr>
          <a:xfrm>
            <a:off x="2514600" y="1524000"/>
            <a:ext cx="2650514" cy="4690159"/>
          </a:xfrm>
          <a:prstGeom prst="rect">
            <a:avLst/>
          </a:prstGeom>
        </p:spPr>
      </p:pic>
      <p:pic>
        <p:nvPicPr>
          <p:cNvPr id="4" name="Picture 2" descr="The Soleus: An Unsung Hero in Runners">
            <a:extLst>
              <a:ext uri="{FF2B5EF4-FFF2-40B4-BE49-F238E27FC236}">
                <a16:creationId xmlns:a16="http://schemas.microsoft.com/office/drawing/2014/main" id="{B9A14060-AD9D-AF52-E4E8-3F1133D86FC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26886" y="1606020"/>
            <a:ext cx="2879114" cy="45261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1166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7"/>
                                        </p:tgtEl>
                                      </p:cBhvr>
                                    </p:cmd>
                                  </p:childTnLst>
                                </p:cTn>
                              </p:par>
                            </p:childTnLst>
                          </p:cTn>
                        </p:par>
                      </p:childTnLst>
                    </p:cTn>
                  </p:par>
                </p:childTnLst>
              </p:cTn>
              <p:nextCondLst>
                <p:cond evt="onClick" delay="0">
                  <p:tgtEl>
                    <p:spTgt spid="7"/>
                  </p:tgtEl>
                </p:cond>
              </p:nextCondLst>
            </p:seq>
            <p:video>
              <p:cMediaNode vol="80000">
                <p:cTn id="12" fill="hold" display="0">
                  <p:stCondLst>
                    <p:cond delay="indefinite"/>
                  </p:stCondLst>
                </p:cTn>
                <p:tgtEl>
                  <p:spTgt spid="7"/>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D795A3-0167-A427-6DCE-9E869D8841EF}"/>
              </a:ext>
            </a:extLst>
          </p:cNvPr>
          <p:cNvSpPr>
            <a:spLocks noGrp="1"/>
          </p:cNvSpPr>
          <p:nvPr>
            <p:ph type="title"/>
          </p:nvPr>
        </p:nvSpPr>
        <p:spPr/>
        <p:txBody>
          <a:bodyPr>
            <a:normAutofit/>
          </a:bodyPr>
          <a:lstStyle/>
          <a:p>
            <a:r>
              <a:rPr lang="en-US" sz="3600" dirty="0"/>
              <a:t>Soleus Muscle Rehabilitation</a:t>
            </a:r>
          </a:p>
        </p:txBody>
      </p:sp>
      <p:sp>
        <p:nvSpPr>
          <p:cNvPr id="9" name="Content Placeholder 8">
            <a:extLst>
              <a:ext uri="{FF2B5EF4-FFF2-40B4-BE49-F238E27FC236}">
                <a16:creationId xmlns:a16="http://schemas.microsoft.com/office/drawing/2014/main" id="{B419A450-481B-6793-130F-695AC1EA062A}"/>
              </a:ext>
            </a:extLst>
          </p:cNvPr>
          <p:cNvSpPr>
            <a:spLocks noGrp="1"/>
          </p:cNvSpPr>
          <p:nvPr>
            <p:ph idx="1"/>
          </p:nvPr>
        </p:nvSpPr>
        <p:spPr>
          <a:xfrm>
            <a:off x="692894" y="1690688"/>
            <a:ext cx="11284974" cy="4351338"/>
          </a:xfrm>
        </p:spPr>
        <p:txBody>
          <a:bodyPr>
            <a:normAutofit/>
          </a:bodyPr>
          <a:lstStyle/>
          <a:p>
            <a:r>
              <a:rPr lang="en-US" b="0" i="0" dirty="0">
                <a:effectLst/>
                <a:highlight>
                  <a:srgbClr val="FFFFFF"/>
                </a:highlight>
                <a:latin typeface="Arial" panose="020B0604020202020204" pitchFamily="34" charset="0"/>
              </a:rPr>
              <a:t>In the mid-late stance phase, soleus muscle triggers propulsion and force generation </a:t>
            </a:r>
          </a:p>
          <a:p>
            <a:pPr algn="l" rtl="0"/>
            <a:r>
              <a:rPr lang="en-US" dirty="0">
                <a:highlight>
                  <a:srgbClr val="FFFFFF"/>
                </a:highlight>
                <a:latin typeface="Arial" panose="020B0604020202020204" pitchFamily="34" charset="0"/>
              </a:rPr>
              <a:t>With stroke, </a:t>
            </a:r>
            <a:r>
              <a:rPr lang="en-US" b="0" i="0" dirty="0">
                <a:effectLst/>
                <a:highlight>
                  <a:srgbClr val="FFFFFF"/>
                </a:highlight>
                <a:latin typeface="Arial" panose="020B0604020202020204" pitchFamily="34" charset="0"/>
              </a:rPr>
              <a:t>the soleus muscle activation patterns and propulsion are diminished </a:t>
            </a:r>
          </a:p>
          <a:p>
            <a:pPr marL="0" indent="0">
              <a:buNone/>
            </a:pPr>
            <a:endParaRPr lang="en-US" dirty="0"/>
          </a:p>
        </p:txBody>
      </p:sp>
      <p:pic>
        <p:nvPicPr>
          <p:cNvPr id="3" name="Picture 4" descr="Assessment of Gait | Musculoskeletal Key">
            <a:extLst>
              <a:ext uri="{FF2B5EF4-FFF2-40B4-BE49-F238E27FC236}">
                <a16:creationId xmlns:a16="http://schemas.microsoft.com/office/drawing/2014/main" id="{4782CD85-F6DB-B55B-44AB-53D6B45C3E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45009" y="3429000"/>
            <a:ext cx="7980744" cy="30974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58645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A leg with a prosthetic leg&#10;&#10;Description automatically generated">
            <a:extLst>
              <a:ext uri="{FF2B5EF4-FFF2-40B4-BE49-F238E27FC236}">
                <a16:creationId xmlns:a16="http://schemas.microsoft.com/office/drawing/2014/main" id="{FD0C1D04-8172-2E27-43B1-5282A70DE76A}"/>
              </a:ext>
            </a:extLst>
          </p:cNvPr>
          <p:cNvPicPr>
            <a:picLocks noGrp="1" noChangeAspect="1"/>
          </p:cNvPicPr>
          <p:nvPr>
            <p:ph type="pic" sz="quarter" idx="10"/>
          </p:nvPr>
        </p:nvPicPr>
        <p:blipFill rotWithShape="1">
          <a:blip r:embed="rId3"/>
          <a:srcRect l="-5970" r="-3259"/>
          <a:stretch/>
        </p:blipFill>
        <p:spPr>
          <a:xfrm>
            <a:off x="5375031" y="-26025"/>
            <a:ext cx="6781800" cy="6858000"/>
          </a:xfrm>
          <a:prstGeom prst="rect">
            <a:avLst/>
          </a:prstGeom>
        </p:spPr>
      </p:pic>
      <p:sp>
        <p:nvSpPr>
          <p:cNvPr id="2" name="Title 1">
            <a:extLst>
              <a:ext uri="{FF2B5EF4-FFF2-40B4-BE49-F238E27FC236}">
                <a16:creationId xmlns:a16="http://schemas.microsoft.com/office/drawing/2014/main" id="{67903B5B-20CC-F14F-F42D-E4394E8F2307}"/>
              </a:ext>
            </a:extLst>
          </p:cNvPr>
          <p:cNvSpPr>
            <a:spLocks noGrp="1"/>
          </p:cNvSpPr>
          <p:nvPr>
            <p:ph type="title"/>
          </p:nvPr>
        </p:nvSpPr>
        <p:spPr/>
        <p:txBody>
          <a:bodyPr>
            <a:normAutofit fontScale="90000"/>
          </a:bodyPr>
          <a:lstStyle/>
          <a:p>
            <a:r>
              <a:rPr lang="en-US" dirty="0">
                <a:solidFill>
                  <a:schemeClr val="tx2"/>
                </a:solidFill>
              </a:rPr>
              <a:t>Extremum Seeking Control for Ankle Perturbation Trajectory Generation</a:t>
            </a:r>
          </a:p>
        </p:txBody>
      </p:sp>
      <p:sp>
        <p:nvSpPr>
          <p:cNvPr id="3" name="Text Placeholder 2">
            <a:extLst>
              <a:ext uri="{FF2B5EF4-FFF2-40B4-BE49-F238E27FC236}">
                <a16:creationId xmlns:a16="http://schemas.microsoft.com/office/drawing/2014/main" id="{E1AD4736-A044-C584-96A1-24B02FD31690}"/>
              </a:ext>
            </a:extLst>
          </p:cNvPr>
          <p:cNvSpPr>
            <a:spLocks noGrp="1"/>
          </p:cNvSpPr>
          <p:nvPr>
            <p:ph type="body" idx="1"/>
          </p:nvPr>
        </p:nvSpPr>
        <p:spPr/>
        <p:txBody>
          <a:bodyPr>
            <a:normAutofit/>
          </a:bodyPr>
          <a:lstStyle/>
          <a:p>
            <a:r>
              <a:rPr lang="en-US" sz="1200" dirty="0">
                <a:solidFill>
                  <a:schemeClr val="accent1"/>
                </a:solidFill>
              </a:rPr>
              <a:t>Tulsky, ER, Rubino, N, Carter, J, Thompson, A, Duenas, V. (Under Review). “Extremum Seeking Control of a Robotic Ankle-Foot Orthosis Targeting the Soleus Muscle Activation During Walking”, CCTA, Newcastle, England. </a:t>
            </a:r>
          </a:p>
        </p:txBody>
      </p:sp>
    </p:spTree>
    <p:extLst>
      <p:ext uri="{BB962C8B-B14F-4D97-AF65-F5344CB8AC3E}">
        <p14:creationId xmlns:p14="http://schemas.microsoft.com/office/powerpoint/2010/main" val="6268276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212CC9-F550-F245-B105-23DB02F54A82}"/>
              </a:ext>
            </a:extLst>
          </p:cNvPr>
          <p:cNvSpPr>
            <a:spLocks noGrp="1"/>
          </p:cNvSpPr>
          <p:nvPr>
            <p:ph type="title"/>
          </p:nvPr>
        </p:nvSpPr>
        <p:spPr/>
        <p:txBody>
          <a:bodyPr>
            <a:normAutofit/>
          </a:bodyPr>
          <a:lstStyle/>
          <a:p>
            <a:r>
              <a:rPr lang="en-US" sz="3600" dirty="0"/>
              <a:t>Ankle Orthosis Setup</a:t>
            </a:r>
            <a:endParaRPr lang="en-US" dirty="0"/>
          </a:p>
        </p:txBody>
      </p:sp>
      <p:sp>
        <p:nvSpPr>
          <p:cNvPr id="3" name="Content Placeholder 2">
            <a:extLst>
              <a:ext uri="{FF2B5EF4-FFF2-40B4-BE49-F238E27FC236}">
                <a16:creationId xmlns:a16="http://schemas.microsoft.com/office/drawing/2014/main" id="{4AC42223-9585-C74D-89FB-DEDD812CDE66}"/>
              </a:ext>
            </a:extLst>
          </p:cNvPr>
          <p:cNvSpPr>
            <a:spLocks noGrp="1"/>
          </p:cNvSpPr>
          <p:nvPr>
            <p:ph idx="1"/>
          </p:nvPr>
        </p:nvSpPr>
        <p:spPr>
          <a:xfrm>
            <a:off x="6477001" y="365125"/>
            <a:ext cx="5638800" cy="4351338"/>
          </a:xfrm>
        </p:spPr>
        <p:txBody>
          <a:bodyPr>
            <a:normAutofit/>
          </a:bodyPr>
          <a:lstStyle/>
          <a:p>
            <a:endParaRPr lang="en-US" dirty="0"/>
          </a:p>
          <a:p>
            <a:endParaRPr lang="en-US" dirty="0"/>
          </a:p>
        </p:txBody>
      </p:sp>
      <p:pic>
        <p:nvPicPr>
          <p:cNvPr id="11" name="Picture Placeholder 4" descr="A leg with a prosthetic leg&#10;&#10;Description automatically generated">
            <a:extLst>
              <a:ext uri="{FF2B5EF4-FFF2-40B4-BE49-F238E27FC236}">
                <a16:creationId xmlns:a16="http://schemas.microsoft.com/office/drawing/2014/main" id="{413585D7-E535-54FA-D5C5-F8E0340E28A8}"/>
              </a:ext>
            </a:extLst>
          </p:cNvPr>
          <p:cNvPicPr>
            <a:picLocks noChangeAspect="1"/>
          </p:cNvPicPr>
          <p:nvPr/>
        </p:nvPicPr>
        <p:blipFill rotWithShape="1">
          <a:blip r:embed="rId3"/>
          <a:srcRect l="-5970" r="-3259"/>
          <a:stretch/>
        </p:blipFill>
        <p:spPr>
          <a:xfrm>
            <a:off x="7165651" y="1551710"/>
            <a:ext cx="4569150" cy="4620490"/>
          </a:xfrm>
          <a:prstGeom prst="rect">
            <a:avLst/>
          </a:prstGeom>
        </p:spPr>
      </p:pic>
      <p:pic>
        <p:nvPicPr>
          <p:cNvPr id="6" name="Picture 5">
            <a:extLst>
              <a:ext uri="{FF2B5EF4-FFF2-40B4-BE49-F238E27FC236}">
                <a16:creationId xmlns:a16="http://schemas.microsoft.com/office/drawing/2014/main" id="{240F537B-4F6F-05DE-5874-033AB1444F74}"/>
              </a:ext>
            </a:extLst>
          </p:cNvPr>
          <p:cNvPicPr>
            <a:picLocks noChangeAspect="1"/>
          </p:cNvPicPr>
          <p:nvPr/>
        </p:nvPicPr>
        <p:blipFill>
          <a:blip r:embed="rId4"/>
          <a:stretch>
            <a:fillRect/>
          </a:stretch>
        </p:blipFill>
        <p:spPr>
          <a:xfrm>
            <a:off x="684376" y="1690688"/>
            <a:ext cx="5946450" cy="4626498"/>
          </a:xfrm>
          <a:prstGeom prst="rect">
            <a:avLst/>
          </a:prstGeom>
        </p:spPr>
      </p:pic>
    </p:spTree>
    <p:extLst>
      <p:ext uri="{BB962C8B-B14F-4D97-AF65-F5344CB8AC3E}">
        <p14:creationId xmlns:p14="http://schemas.microsoft.com/office/powerpoint/2010/main" val="38939374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8AD4B4-C980-6973-CFF3-20FE486E4599}"/>
              </a:ext>
            </a:extLst>
          </p:cNvPr>
          <p:cNvSpPr>
            <a:spLocks noGrp="1"/>
          </p:cNvSpPr>
          <p:nvPr>
            <p:ph type="title"/>
          </p:nvPr>
        </p:nvSpPr>
        <p:spPr/>
        <p:txBody>
          <a:bodyPr>
            <a:normAutofit/>
          </a:bodyPr>
          <a:lstStyle/>
          <a:p>
            <a:r>
              <a:rPr lang="en-US" sz="3600" dirty="0"/>
              <a:t>Perturbation</a:t>
            </a:r>
          </a:p>
        </p:txBody>
      </p:sp>
      <p:sp>
        <p:nvSpPr>
          <p:cNvPr id="3" name="Content Placeholder 2">
            <a:extLst>
              <a:ext uri="{FF2B5EF4-FFF2-40B4-BE49-F238E27FC236}">
                <a16:creationId xmlns:a16="http://schemas.microsoft.com/office/drawing/2014/main" id="{15F32758-9E8F-17DF-CCC6-13CF615D7BFE}"/>
              </a:ext>
            </a:extLst>
          </p:cNvPr>
          <p:cNvSpPr>
            <a:spLocks noGrp="1"/>
          </p:cNvSpPr>
          <p:nvPr>
            <p:ph idx="1"/>
          </p:nvPr>
        </p:nvSpPr>
        <p:spPr/>
        <p:txBody>
          <a:bodyPr/>
          <a:lstStyle/>
          <a:p>
            <a:r>
              <a:rPr lang="en-US" dirty="0"/>
              <a:t>Applied force on muscle that elicits response</a:t>
            </a:r>
          </a:p>
        </p:txBody>
      </p:sp>
      <p:pic>
        <p:nvPicPr>
          <p:cNvPr id="1026" name="Picture 2" descr="Neuroscience for Kids - Reflexes">
            <a:extLst>
              <a:ext uri="{FF2B5EF4-FFF2-40B4-BE49-F238E27FC236}">
                <a16:creationId xmlns:a16="http://schemas.microsoft.com/office/drawing/2014/main" id="{67BBDD4B-BCFD-926A-A036-849255FA67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3600" y="2625090"/>
            <a:ext cx="3200400" cy="369646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The Soleus: An Unsung Hero in Runners">
            <a:extLst>
              <a:ext uri="{FF2B5EF4-FFF2-40B4-BE49-F238E27FC236}">
                <a16:creationId xmlns:a16="http://schemas.microsoft.com/office/drawing/2014/main" id="{9CD45194-A7F5-E1DC-42BE-FA9A3AB73E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00800" y="2480501"/>
            <a:ext cx="2426613" cy="38147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6898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0D313E-B68A-A3A3-14B8-BB2525CC16B0}"/>
              </a:ext>
            </a:extLst>
          </p:cNvPr>
          <p:cNvSpPr>
            <a:spLocks noGrp="1"/>
          </p:cNvSpPr>
          <p:nvPr>
            <p:ph type="title"/>
          </p:nvPr>
        </p:nvSpPr>
        <p:spPr/>
        <p:txBody>
          <a:bodyPr>
            <a:normAutofit/>
          </a:bodyPr>
          <a:lstStyle/>
          <a:p>
            <a:r>
              <a:rPr lang="en-US" sz="3600" dirty="0"/>
              <a:t>Gait Phase Detection</a:t>
            </a:r>
          </a:p>
        </p:txBody>
      </p:sp>
      <p:pic>
        <p:nvPicPr>
          <p:cNvPr id="4" name="Picture 3" descr="A graph of a function&#10;&#10;Description automatically generated">
            <a:extLst>
              <a:ext uri="{FF2B5EF4-FFF2-40B4-BE49-F238E27FC236}">
                <a16:creationId xmlns:a16="http://schemas.microsoft.com/office/drawing/2014/main" id="{439DA7CD-FEA4-2AA2-64EF-48D121DDCBBB}"/>
              </a:ext>
            </a:extLst>
          </p:cNvPr>
          <p:cNvPicPr>
            <a:picLocks noChangeAspect="1"/>
          </p:cNvPicPr>
          <p:nvPr/>
        </p:nvPicPr>
        <p:blipFill>
          <a:blip r:embed="rId3"/>
          <a:stretch>
            <a:fillRect/>
          </a:stretch>
        </p:blipFill>
        <p:spPr>
          <a:xfrm>
            <a:off x="180324" y="1981200"/>
            <a:ext cx="5884440" cy="3060927"/>
          </a:xfrm>
          <a:prstGeom prst="rect">
            <a:avLst/>
          </a:prstGeom>
        </p:spPr>
      </p:pic>
      <p:pic>
        <p:nvPicPr>
          <p:cNvPr id="13" name="Content Placeholder 12">
            <a:extLst>
              <a:ext uri="{FF2B5EF4-FFF2-40B4-BE49-F238E27FC236}">
                <a16:creationId xmlns:a16="http://schemas.microsoft.com/office/drawing/2014/main" id="{06257341-0B2D-489B-651A-244280EE56DF}"/>
              </a:ext>
            </a:extLst>
          </p:cNvPr>
          <p:cNvPicPr>
            <a:picLocks noGrp="1" noChangeAspect="1"/>
          </p:cNvPicPr>
          <p:nvPr>
            <p:ph idx="1"/>
          </p:nvPr>
        </p:nvPicPr>
        <p:blipFill rotWithShape="1">
          <a:blip r:embed="rId4"/>
          <a:srcRect l="2801"/>
          <a:stretch/>
        </p:blipFill>
        <p:spPr>
          <a:xfrm>
            <a:off x="6147493" y="1898537"/>
            <a:ext cx="5742980" cy="3060926"/>
          </a:xfrm>
        </p:spPr>
      </p:pic>
    </p:spTree>
    <p:extLst>
      <p:ext uri="{BB962C8B-B14F-4D97-AF65-F5344CB8AC3E}">
        <p14:creationId xmlns:p14="http://schemas.microsoft.com/office/powerpoint/2010/main" val="6223852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D795A3-0167-A427-6DCE-9E869D8841EF}"/>
              </a:ext>
            </a:extLst>
          </p:cNvPr>
          <p:cNvSpPr>
            <a:spLocks noGrp="1"/>
          </p:cNvSpPr>
          <p:nvPr>
            <p:ph type="title"/>
          </p:nvPr>
        </p:nvSpPr>
        <p:spPr/>
        <p:txBody>
          <a:bodyPr>
            <a:normAutofit/>
          </a:bodyPr>
          <a:lstStyle/>
          <a:p>
            <a:r>
              <a:rPr lang="en-US" sz="3600" dirty="0"/>
              <a:t>Extremum Seeking Control</a:t>
            </a:r>
          </a:p>
        </p:txBody>
      </p:sp>
      <p:sp>
        <p:nvSpPr>
          <p:cNvPr id="9" name="Content Placeholder 8">
            <a:extLst>
              <a:ext uri="{FF2B5EF4-FFF2-40B4-BE49-F238E27FC236}">
                <a16:creationId xmlns:a16="http://schemas.microsoft.com/office/drawing/2014/main" id="{B419A450-481B-6793-130F-695AC1EA062A}"/>
              </a:ext>
            </a:extLst>
          </p:cNvPr>
          <p:cNvSpPr>
            <a:spLocks noGrp="1"/>
          </p:cNvSpPr>
          <p:nvPr>
            <p:ph idx="1"/>
          </p:nvPr>
        </p:nvSpPr>
        <p:spPr>
          <a:xfrm>
            <a:off x="609600" y="1690688"/>
            <a:ext cx="10515600" cy="4351338"/>
          </a:xfrm>
        </p:spPr>
        <p:txBody>
          <a:bodyPr/>
          <a:lstStyle/>
          <a:p>
            <a:r>
              <a:rPr lang="en-US" dirty="0">
                <a:highlight>
                  <a:srgbClr val="FFFFFF"/>
                </a:highlight>
                <a:latin typeface="Arial" panose="020B0604020202020204" pitchFamily="34" charset="0"/>
              </a:rPr>
              <a:t>L</a:t>
            </a:r>
            <a:r>
              <a:rPr lang="en-US" b="0" i="0" dirty="0">
                <a:effectLst/>
                <a:highlight>
                  <a:srgbClr val="FFFFFF"/>
                </a:highlight>
                <a:latin typeface="Arial" panose="020B0604020202020204" pitchFamily="34" charset="0"/>
              </a:rPr>
              <a:t>everages an unknown input-output map</a:t>
            </a:r>
          </a:p>
          <a:p>
            <a:r>
              <a:rPr lang="en-US" b="0" i="0" dirty="0">
                <a:effectLst/>
                <a:highlight>
                  <a:srgbClr val="FFFFFF"/>
                </a:highlight>
                <a:latin typeface="Arial" panose="020B0604020202020204" pitchFamily="34" charset="0"/>
              </a:rPr>
              <a:t>Adaptive method to characterize the unknown ankle angle to soleus muscle activation map </a:t>
            </a:r>
          </a:p>
          <a:p>
            <a:pPr marL="0" indent="0">
              <a:buNone/>
            </a:pPr>
            <a:endParaRPr lang="en-US" dirty="0"/>
          </a:p>
        </p:txBody>
      </p:sp>
      <p:pic>
        <p:nvPicPr>
          <p:cNvPr id="3" name="Content Placeholder 12">
            <a:extLst>
              <a:ext uri="{FF2B5EF4-FFF2-40B4-BE49-F238E27FC236}">
                <a16:creationId xmlns:a16="http://schemas.microsoft.com/office/drawing/2014/main" id="{80AC68A6-BB7D-FF95-FAC5-FA341D68C47B}"/>
              </a:ext>
            </a:extLst>
          </p:cNvPr>
          <p:cNvPicPr>
            <a:picLocks noChangeAspect="1"/>
          </p:cNvPicPr>
          <p:nvPr/>
        </p:nvPicPr>
        <p:blipFill rotWithShape="1">
          <a:blip r:embed="rId3"/>
          <a:srcRect l="2801"/>
          <a:stretch/>
        </p:blipFill>
        <p:spPr>
          <a:xfrm>
            <a:off x="2995910" y="3265025"/>
            <a:ext cx="5742980" cy="3060926"/>
          </a:xfrm>
          <a:prstGeom prst="rect">
            <a:avLst/>
          </a:prstGeom>
        </p:spPr>
      </p:pic>
    </p:spTree>
    <p:extLst>
      <p:ext uri="{BB962C8B-B14F-4D97-AF65-F5344CB8AC3E}">
        <p14:creationId xmlns:p14="http://schemas.microsoft.com/office/powerpoint/2010/main" val="1229702916"/>
      </p:ext>
    </p:extLst>
  </p:cSld>
  <p:clrMapOvr>
    <a:masterClrMapping/>
  </p:clrMapOvr>
</p:sld>
</file>

<file path=ppt/theme/theme1.xml><?xml version="1.0" encoding="utf-8"?>
<a:theme xmlns:a="http://schemas.openxmlformats.org/drawingml/2006/main" name="Office Theme">
  <a:themeElements>
    <a:clrScheme name="Syracuse University Color Palette">
      <a:dk1>
        <a:srgbClr val="3F403F"/>
      </a:dk1>
      <a:lt1>
        <a:srgbClr val="FFFFFF"/>
      </a:lt1>
      <a:dk2>
        <a:srgbClr val="F76900"/>
      </a:dk2>
      <a:lt2>
        <a:srgbClr val="ADB3B8"/>
      </a:lt2>
      <a:accent1>
        <a:srgbClr val="000E54"/>
      </a:accent1>
      <a:accent2>
        <a:srgbClr val="FF431B"/>
      </a:accent2>
      <a:accent3>
        <a:srgbClr val="FF8E00"/>
      </a:accent3>
      <a:accent4>
        <a:srgbClr val="203299"/>
      </a:accent4>
      <a:accent5>
        <a:srgbClr val="2B72D7"/>
      </a:accent5>
      <a:accent6>
        <a:srgbClr val="F76900"/>
      </a:accent6>
      <a:hlink>
        <a:srgbClr val="D74100"/>
      </a:hlink>
      <a:folHlink>
        <a:srgbClr val="D74100"/>
      </a:folHlink>
    </a:clrScheme>
    <a:fontScheme name="Consolas-Verdana">
      <a:majorFont>
        <a:latin typeface="Consolas" panose="020B0609020204030204"/>
        <a:ea typeface=""/>
        <a:cs typeface=""/>
        <a:font script="Jpan" typeface="HG丸ｺﾞｼｯｸM-PRO"/>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Verdana" panose="020B060403050404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13895</TotalTime>
  <Words>1261</Words>
  <Application>Microsoft Office PowerPoint</Application>
  <PresentationFormat>Widescreen</PresentationFormat>
  <Paragraphs>123</Paragraphs>
  <Slides>24</Slides>
  <Notes>20</Notes>
  <HiddenSlides>0</HiddenSlides>
  <MMClips>2</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24</vt:i4>
      </vt:variant>
    </vt:vector>
  </HeadingPairs>
  <TitlesOfParts>
    <vt:vector size="33" baseType="lpstr">
      <vt:lpstr>Arial</vt:lpstr>
      <vt:lpstr>Calibri</vt:lpstr>
      <vt:lpstr>Cambria Math</vt:lpstr>
      <vt:lpstr>Georgia</vt:lpstr>
      <vt:lpstr>Lato</vt:lpstr>
      <vt:lpstr>System Font Regular</vt:lpstr>
      <vt:lpstr>Verdana</vt:lpstr>
      <vt:lpstr>Wingdings</vt:lpstr>
      <vt:lpstr>Office Theme</vt:lpstr>
      <vt:lpstr>PowerPoint Presentation</vt:lpstr>
      <vt:lpstr>Motivation</vt:lpstr>
      <vt:lpstr>Gait Training for Soleus Muscle Rehabilitation</vt:lpstr>
      <vt:lpstr>Soleus Muscle Rehabilitation</vt:lpstr>
      <vt:lpstr>Extremum Seeking Control for Ankle Perturbation Trajectory Generation</vt:lpstr>
      <vt:lpstr>Ankle Orthosis Setup</vt:lpstr>
      <vt:lpstr>Perturbation</vt:lpstr>
      <vt:lpstr>Gait Phase Detection</vt:lpstr>
      <vt:lpstr>Extremum Seeking Control</vt:lpstr>
      <vt:lpstr>Block Diagram of Ankle Orthosis System</vt:lpstr>
      <vt:lpstr>Approach</vt:lpstr>
      <vt:lpstr>Results</vt:lpstr>
      <vt:lpstr>Average Soleus Muscle Response as a Function of the Step Cycle</vt:lpstr>
      <vt:lpstr>Conclusions</vt:lpstr>
      <vt:lpstr>Influence of Vibration Stimuli on the Quadriceps Femoris Muscles During FES-Induced Cycling</vt:lpstr>
      <vt:lpstr>Motivation</vt:lpstr>
      <vt:lpstr>Quadriceps Rehabilitation</vt:lpstr>
      <vt:lpstr>FES-Cycling Setup</vt:lpstr>
      <vt:lpstr>Approach</vt:lpstr>
      <vt:lpstr>Results</vt:lpstr>
      <vt:lpstr>Mean Active Torque for All Participants Over Number of Contractions</vt:lpstr>
      <vt:lpstr>Conclusions</vt:lpstr>
      <vt:lpstr>PowerPoint Presentation</vt:lpstr>
      <vt:lpstr>Questions and Discussion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Hubert De La Vega</dc:creator>
  <cp:lastModifiedBy>Evan Tulsky</cp:lastModifiedBy>
  <cp:revision>154</cp:revision>
  <dcterms:created xsi:type="dcterms:W3CDTF">2019-07-05T14:23:44Z</dcterms:created>
  <dcterms:modified xsi:type="dcterms:W3CDTF">2024-06-18T16:02:48Z</dcterms:modified>
</cp:coreProperties>
</file>